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1" r:id="rId5"/>
    <p:sldId id="262" r:id="rId6"/>
    <p:sldId id="263" r:id="rId7"/>
    <p:sldId id="265" r:id="rId8"/>
    <p:sldId id="266" r:id="rId9"/>
    <p:sldId id="267" r:id="rId10"/>
    <p:sldId id="260" r:id="rId11"/>
  </p:sldIdLst>
  <p:sldSz cx="9144000" cy="6858000" type="screen4x3"/>
  <p:notesSz cx="9144000" cy="6858000"/>
  <p:defaultTextStyle>
    <a:defPPr>
      <a:defRPr kern="0"/>
    </a:defPPr>
  </p:defaultTextStyle>
  <p:extLst>
    <p:ext uri="{521415D9-36F7-43E2-AB2F-B90AF26B5E84}">
      <p14:sectionLst xmlns:p14="http://schemas.microsoft.com/office/powerpoint/2010/main">
        <p14:section name="Untitled Section" id="{D126FB3A-41D0-460A-BBF7-D876CD127C33}">
          <p14:sldIdLst>
            <p14:sldId id="256"/>
            <p14:sldId id="258"/>
            <p14:sldId id="259"/>
            <p14:sldId id="261"/>
            <p14:sldId id="262"/>
            <p14:sldId id="263"/>
            <p14:sldId id="265"/>
            <p14:sldId id="266"/>
            <p14:sldId id="267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EEF47-BF30-4F29-ABA0-90AD86F54867}" v="1" dt="2024-07-15T20:38:29.0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104" y="5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 Brigham" userId="b0b9fa81-066e-406b-bcff-8e684206ca74" providerId="ADAL" clId="{148EEF47-BF30-4F29-ABA0-90AD86F54867}"/>
    <pc:docChg chg="undo custSel modSld addSection">
      <pc:chgData name="Pat Brigham" userId="b0b9fa81-066e-406b-bcff-8e684206ca74" providerId="ADAL" clId="{148EEF47-BF30-4F29-ABA0-90AD86F54867}" dt="2024-07-15T20:40:08.729" v="250" actId="1076"/>
      <pc:docMkLst>
        <pc:docMk/>
      </pc:docMkLst>
      <pc:sldChg chg="addSp delSp modSp mod modClrScheme chgLayout">
        <pc:chgData name="Pat Brigham" userId="b0b9fa81-066e-406b-bcff-8e684206ca74" providerId="ADAL" clId="{148EEF47-BF30-4F29-ABA0-90AD86F54867}" dt="2024-07-15T20:40:08.729" v="250" actId="1076"/>
        <pc:sldMkLst>
          <pc:docMk/>
          <pc:sldMk cId="0" sldId="256"/>
        </pc:sldMkLst>
        <pc:spChg chg="mod">
          <ac:chgData name="Pat Brigham" userId="b0b9fa81-066e-406b-bcff-8e684206ca74" providerId="ADAL" clId="{148EEF47-BF30-4F29-ABA0-90AD86F54867}" dt="2024-07-15T20:33:05.458" v="3" actId="1076"/>
          <ac:spMkLst>
            <pc:docMk/>
            <pc:sldMk cId="0" sldId="256"/>
            <ac:spMk id="2" creationId="{00000000-0000-0000-0000-000000000000}"/>
          </ac:spMkLst>
        </pc:spChg>
        <pc:spChg chg="add del mod">
          <ac:chgData name="Pat Brigham" userId="b0b9fa81-066e-406b-bcff-8e684206ca74" providerId="ADAL" clId="{148EEF47-BF30-4F29-ABA0-90AD86F54867}" dt="2024-07-15T20:33:36.129" v="4" actId="6264"/>
          <ac:spMkLst>
            <pc:docMk/>
            <pc:sldMk cId="0" sldId="256"/>
            <ac:spMk id="3" creationId="{0ACA7EFE-D140-48EE-2848-7F4BE6B7BDC7}"/>
          </ac:spMkLst>
        </pc:spChg>
        <pc:spChg chg="mod ord">
          <ac:chgData name="Pat Brigham" userId="b0b9fa81-066e-406b-bcff-8e684206ca74" providerId="ADAL" clId="{148EEF47-BF30-4F29-ABA0-90AD86F54867}" dt="2024-07-15T20:39:54.624" v="249" actId="255"/>
          <ac:spMkLst>
            <pc:docMk/>
            <pc:sldMk cId="0" sldId="256"/>
            <ac:spMk id="4" creationId="{47AE49BE-37DD-9832-E80C-B5296AD200A3}"/>
          </ac:spMkLst>
        </pc:spChg>
        <pc:spChg chg="add del mod">
          <ac:chgData name="Pat Brigham" userId="b0b9fa81-066e-406b-bcff-8e684206ca74" providerId="ADAL" clId="{148EEF47-BF30-4F29-ABA0-90AD86F54867}" dt="2024-07-15T20:36:28.821" v="114" actId="6264"/>
          <ac:spMkLst>
            <pc:docMk/>
            <pc:sldMk cId="0" sldId="256"/>
            <ac:spMk id="5" creationId="{71ABCB33-3054-B87F-AAAC-9E57D7F85BE6}"/>
          </ac:spMkLst>
        </pc:spChg>
        <pc:spChg chg="add del mod ord">
          <ac:chgData name="Pat Brigham" userId="b0b9fa81-066e-406b-bcff-8e684206ca74" providerId="ADAL" clId="{148EEF47-BF30-4F29-ABA0-90AD86F54867}" dt="2024-07-15T20:36:28.556" v="113" actId="700"/>
          <ac:spMkLst>
            <pc:docMk/>
            <pc:sldMk cId="0" sldId="256"/>
            <ac:spMk id="7" creationId="{38F9131F-B61C-4716-60CA-73B9764F47AF}"/>
          </ac:spMkLst>
        </pc:spChg>
        <pc:spChg chg="add del mod ord">
          <ac:chgData name="Pat Brigham" userId="b0b9fa81-066e-406b-bcff-8e684206ca74" providerId="ADAL" clId="{148EEF47-BF30-4F29-ABA0-90AD86F54867}" dt="2024-07-15T20:36:28.556" v="113" actId="700"/>
          <ac:spMkLst>
            <pc:docMk/>
            <pc:sldMk cId="0" sldId="256"/>
            <ac:spMk id="8" creationId="{9ADBDD50-3EDD-6498-B776-9217E7C9AC86}"/>
          </ac:spMkLst>
        </pc:spChg>
        <pc:spChg chg="add mod ord">
          <ac:chgData name="Pat Brigham" userId="b0b9fa81-066e-406b-bcff-8e684206ca74" providerId="ADAL" clId="{148EEF47-BF30-4F29-ABA0-90AD86F54867}" dt="2024-07-15T20:38:53.396" v="178" actId="122"/>
          <ac:spMkLst>
            <pc:docMk/>
            <pc:sldMk cId="0" sldId="256"/>
            <ac:spMk id="9" creationId="{0D24850C-1DB8-5455-3C9B-A1C0A1373C5A}"/>
          </ac:spMkLst>
        </pc:spChg>
        <pc:spChg chg="add mod ord">
          <ac:chgData name="Pat Brigham" userId="b0b9fa81-066e-406b-bcff-8e684206ca74" providerId="ADAL" clId="{148EEF47-BF30-4F29-ABA0-90AD86F54867}" dt="2024-07-15T20:40:08.729" v="250" actId="1076"/>
          <ac:spMkLst>
            <pc:docMk/>
            <pc:sldMk cId="0" sldId="256"/>
            <ac:spMk id="10" creationId="{2CCB684C-6C26-DF81-B48E-1651BC885722}"/>
          </ac:spMkLst>
        </pc:spChg>
        <pc:picChg chg="add del">
          <ac:chgData name="Pat Brigham" userId="b0b9fa81-066e-406b-bcff-8e684206ca74" providerId="ADAL" clId="{148EEF47-BF30-4F29-ABA0-90AD86F54867}" dt="2024-07-15T20:37:25.508" v="142" actId="478"/>
          <ac:picMkLst>
            <pc:docMk/>
            <pc:sldMk cId="0" sldId="256"/>
            <ac:picMk id="6" creationId="{CEF96D59-048E-D7E6-F462-2D4255D54382}"/>
          </ac:picMkLst>
        </pc:picChg>
        <pc:picChg chg="add mod">
          <ac:chgData name="Pat Brigham" userId="b0b9fa81-066e-406b-bcff-8e684206ca74" providerId="ADAL" clId="{148EEF47-BF30-4F29-ABA0-90AD86F54867}" dt="2024-07-15T20:39:24.171" v="181" actId="1076"/>
          <ac:picMkLst>
            <pc:docMk/>
            <pc:sldMk cId="0" sldId="256"/>
            <ac:picMk id="12" creationId="{CFE38C58-91E2-FBF4-47FC-41218D2D443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37F9C-9C62-4A7C-AAE8-EFA7E52DAA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B3DE2-6C3D-4409-990E-2CBED80AD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68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5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7/15/2024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98BC5-7228-4C5E-AD7C-94F8D3B3B167}" type="datetime1">
              <a:rPr lang="en-US" smtClean="0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5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7/15/2024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805D5-F1D3-49FB-A79B-06D4CDA2918A}" type="datetime1">
              <a:rPr lang="en-US" smtClean="0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5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7/15/2024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D5B13-27DC-49B1-8F90-13B48FCC1AFD}" type="datetime1">
              <a:rPr lang="en-US" smtClean="0"/>
              <a:t>7/15/2024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746"/>
            <a:ext cx="9144000" cy="102743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00007" y="0"/>
            <a:ext cx="4743992" cy="60007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090773" cy="102107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-934" y="52197"/>
            <a:ext cx="9146204" cy="90271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5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7/15/2024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9ABCC-165F-4071-8A4E-F727D49EED66}" type="datetime1">
              <a:rPr lang="en-US" smtClean="0"/>
              <a:t>7/15/2024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746"/>
            <a:ext cx="9144000" cy="102743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00007" y="0"/>
            <a:ext cx="4743992" cy="60007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090773" cy="102107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-934" y="52197"/>
            <a:ext cx="9146204" cy="90271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96240" y="2113279"/>
            <a:ext cx="8615680" cy="160528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7/15/2024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9C93-29A4-4099-BDB7-EC87F358F49C}" type="datetime1">
              <a:rPr lang="en-US" smtClean="0"/>
              <a:t>7/15/2024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746"/>
            <a:ext cx="9144000" cy="102743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00007" y="0"/>
            <a:ext cx="4743992" cy="60007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090773" cy="102107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-934" y="52197"/>
            <a:ext cx="9146204" cy="90271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134" y="1033208"/>
            <a:ext cx="5571490" cy="7950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5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1495" y="1940813"/>
            <a:ext cx="8081009" cy="3999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7/15/2024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F0E3D-80FB-4868-911A-7CC677884A78}" type="datetime1">
              <a:rPr lang="en-US" smtClean="0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ittiermail.com/contact" TargetMode="External"/><Relationship Id="rId2" Type="http://schemas.openxmlformats.org/officeDocument/2006/relationships/hyperlink" Target="https://carlbloom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herncomm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2306" y="3522219"/>
            <a:ext cx="5226050" cy="7289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06400">
              <a:lnSpc>
                <a:spcPct val="118400"/>
              </a:lnSpc>
              <a:spcBef>
                <a:spcPts val="100"/>
              </a:spcBef>
            </a:pPr>
            <a:r>
              <a:rPr sz="2000" spc="-20" dirty="0">
                <a:solidFill>
                  <a:srgbClr val="FFFFFF"/>
                </a:solidFill>
                <a:latin typeface="Constantia"/>
                <a:cs typeface="Constantia"/>
              </a:rPr>
              <a:t>Best</a:t>
            </a:r>
            <a:r>
              <a:rPr sz="2000" spc="-1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Constantia"/>
                <a:cs typeface="Constantia"/>
              </a:rPr>
              <a:t>Practices,</a:t>
            </a:r>
            <a:r>
              <a:rPr sz="2000" spc="-1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rgbClr val="FFFFFF"/>
                </a:solidFill>
                <a:latin typeface="Constantia"/>
                <a:cs typeface="Constantia"/>
              </a:rPr>
              <a:t>Strategies</a:t>
            </a:r>
            <a:r>
              <a:rPr lang="en-US" sz="20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000" spc="-4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onstantia"/>
                <a:cs typeface="Constantia"/>
              </a:rPr>
              <a:t>Tips</a:t>
            </a:r>
            <a:endParaRPr lang="en-US" sz="2000" spc="-20" dirty="0">
              <a:solidFill>
                <a:srgbClr val="FFFFFF"/>
              </a:solidFill>
              <a:latin typeface="Constantia"/>
              <a:cs typeface="Constantia"/>
            </a:endParaRPr>
          </a:p>
          <a:p>
            <a:pPr marL="12700" marR="5080" indent="406400">
              <a:lnSpc>
                <a:spcPct val="118400"/>
              </a:lnSpc>
              <a:spcBef>
                <a:spcPts val="100"/>
              </a:spcBef>
            </a:pPr>
            <a:r>
              <a:rPr sz="20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000" spc="-50" dirty="0" err="1">
                <a:solidFill>
                  <a:srgbClr val="FFFFFF"/>
                </a:solidFill>
                <a:latin typeface="Constantia"/>
                <a:cs typeface="Constantia"/>
              </a:rPr>
              <a:t>P.Brigham</a:t>
            </a:r>
            <a:r>
              <a:rPr sz="2000" spc="-50" dirty="0">
                <a:solidFill>
                  <a:srgbClr val="FFFFFF"/>
                </a:solidFill>
                <a:latin typeface="Constantia"/>
                <a:cs typeface="Constantia"/>
              </a:rPr>
              <a:t>,</a:t>
            </a:r>
            <a:r>
              <a:rPr sz="2000" spc="-1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onstantia"/>
                <a:cs typeface="Constantia"/>
              </a:rPr>
              <a:t>Director</a:t>
            </a:r>
            <a:r>
              <a:rPr sz="2000" spc="-37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rgbClr val="FFFFFF"/>
                </a:solidFill>
                <a:latin typeface="Constantia"/>
                <a:cs typeface="Constantia"/>
              </a:rPr>
              <a:t>of</a:t>
            </a:r>
            <a:r>
              <a:rPr sz="2000" spc="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onstantia"/>
                <a:cs typeface="Constantia"/>
              </a:rPr>
              <a:t>Development</a:t>
            </a:r>
            <a:endParaRPr sz="2000" dirty="0">
              <a:latin typeface="Constantia"/>
              <a:cs typeface="Constantia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D24850C-1DB8-5455-3C9B-A1C0A1373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554272"/>
          </a:xfrm>
        </p:spPr>
        <p:txBody>
          <a:bodyPr/>
          <a:lstStyle/>
          <a:p>
            <a:pPr algn="ctr"/>
            <a:r>
              <a:rPr lang="en-US" dirty="0"/>
              <a:t>The Annual Appeal</a:t>
            </a:r>
            <a:br>
              <a:rPr lang="en-US" dirty="0"/>
            </a:br>
            <a:r>
              <a:rPr lang="en-US" dirty="0"/>
              <a:t>Tips and Strategies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2CCB684C-6C26-DF81-B48E-1651BC885722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371600" y="4249249"/>
            <a:ext cx="6400800" cy="407804"/>
          </a:xfrm>
        </p:spPr>
        <p:txBody>
          <a:bodyPr/>
          <a:lstStyle/>
          <a:p>
            <a:r>
              <a:rPr lang="en-US" dirty="0"/>
              <a:t>By Pat Brigham, Director of Development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AE49BE-37DD-9832-E80C-B5296AD200A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184666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sz="1200"/>
              <a:t>revised 7/15/2024</a:t>
            </a:r>
          </a:p>
        </p:txBody>
      </p:sp>
      <p:pic>
        <p:nvPicPr>
          <p:cNvPr id="12" name="Picture 11" descr="A blue and white text on a black background&#10;&#10;Description automatically generated">
            <a:extLst>
              <a:ext uri="{FF2B5EF4-FFF2-40B4-BE49-F238E27FC236}">
                <a16:creationId xmlns:a16="http://schemas.microsoft.com/office/drawing/2014/main" id="{CFE38C58-91E2-FBF4-47FC-41218D2D4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410" y="4776350"/>
            <a:ext cx="3682519" cy="13366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5134" y="1033208"/>
            <a:ext cx="5991225" cy="79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0"/>
              <a:t>Resources</a:t>
            </a:r>
            <a:r>
              <a:rPr spc="-245"/>
              <a:t> </a:t>
            </a:r>
            <a:r>
              <a:t>you</a:t>
            </a:r>
            <a:r>
              <a:rPr spc="-220"/>
              <a:t> </a:t>
            </a:r>
            <a:r>
              <a:t>can</a:t>
            </a:r>
            <a:r>
              <a:rPr spc="-140"/>
              <a:t> </a:t>
            </a:r>
            <a:r>
              <a:rPr spc="-20"/>
              <a:t>use: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4386" y="1950719"/>
            <a:ext cx="8046519" cy="4712187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>
              <a:spcBef>
                <a:spcPts val="105"/>
              </a:spcBef>
              <a:buClr>
                <a:srgbClr val="0AD0D9"/>
              </a:buClr>
              <a:buSzPct val="95833"/>
              <a:tabLst>
                <a:tab pos="286385" algn="l"/>
              </a:tabLst>
            </a:pPr>
            <a:r>
              <a:rPr sz="2000">
                <a:latin typeface="Constantia"/>
                <a:cs typeface="Constantia"/>
              </a:rPr>
              <a:t>Gail</a:t>
            </a:r>
            <a:r>
              <a:rPr sz="2000" spc="-110">
                <a:latin typeface="Constantia"/>
                <a:cs typeface="Constantia"/>
              </a:rPr>
              <a:t> </a:t>
            </a:r>
            <a:r>
              <a:rPr sz="2000">
                <a:latin typeface="Constantia"/>
                <a:cs typeface="Constantia"/>
              </a:rPr>
              <a:t>Perry</a:t>
            </a:r>
            <a:r>
              <a:rPr sz="2000" spc="-50">
                <a:latin typeface="Constantia"/>
                <a:cs typeface="Constantia"/>
              </a:rPr>
              <a:t> </a:t>
            </a:r>
            <a:r>
              <a:rPr sz="2000">
                <a:latin typeface="Constantia"/>
                <a:cs typeface="Constantia"/>
              </a:rPr>
              <a:t>–</a:t>
            </a:r>
            <a:r>
              <a:rPr sz="2000" spc="-110">
                <a:latin typeface="Constantia"/>
                <a:cs typeface="Constantia"/>
              </a:rPr>
              <a:t> </a:t>
            </a:r>
            <a:r>
              <a:rPr sz="2000" spc="-10">
                <a:latin typeface="Constantia"/>
                <a:cs typeface="Constantia"/>
              </a:rPr>
              <a:t>Fundraising</a:t>
            </a:r>
            <a:r>
              <a:rPr sz="2000" spc="-65">
                <a:latin typeface="Constantia"/>
                <a:cs typeface="Constantia"/>
              </a:rPr>
              <a:t> </a:t>
            </a:r>
            <a:r>
              <a:rPr sz="2000" spc="-10">
                <a:latin typeface="Constantia"/>
                <a:cs typeface="Constantia"/>
              </a:rPr>
              <a:t>Consultant:</a:t>
            </a:r>
            <a:r>
              <a:rPr sz="2000" spc="-20">
                <a:latin typeface="Constantia"/>
                <a:cs typeface="Constantia"/>
              </a:rPr>
              <a:t> Gailperry.com</a:t>
            </a:r>
            <a:r>
              <a:rPr sz="2000" spc="35">
                <a:latin typeface="Constantia"/>
                <a:cs typeface="Constantia"/>
              </a:rPr>
              <a:t> </a:t>
            </a:r>
            <a:r>
              <a:rPr sz="2000">
                <a:latin typeface="Constantia"/>
                <a:cs typeface="Constantia"/>
              </a:rPr>
              <a:t>–</a:t>
            </a:r>
            <a:r>
              <a:rPr sz="2000" spc="-150">
                <a:latin typeface="Constantia"/>
                <a:cs typeface="Constantia"/>
              </a:rPr>
              <a:t> </a:t>
            </a:r>
            <a:r>
              <a:rPr lang="en-US" sz="2000" spc="-10">
                <a:latin typeface="Constantia"/>
                <a:cs typeface="Constantia"/>
              </a:rPr>
              <a:t>great </a:t>
            </a:r>
            <a:r>
              <a:rPr lang="en-US" sz="2000" spc="-20">
                <a:latin typeface="Constantia"/>
                <a:cs typeface="Constantia"/>
              </a:rPr>
              <a:t>info</a:t>
            </a:r>
            <a:r>
              <a:rPr sz="2000" spc="-145">
                <a:latin typeface="Constantia"/>
                <a:cs typeface="Constantia"/>
              </a:rPr>
              <a:t> </a:t>
            </a:r>
            <a:r>
              <a:rPr sz="2000">
                <a:latin typeface="Constantia"/>
                <a:cs typeface="Constantia"/>
              </a:rPr>
              <a:t>and</a:t>
            </a:r>
            <a:r>
              <a:rPr sz="2000" spc="40">
                <a:latin typeface="Constantia"/>
                <a:cs typeface="Constantia"/>
              </a:rPr>
              <a:t> </a:t>
            </a:r>
            <a:r>
              <a:rPr sz="2000" spc="-10">
                <a:latin typeface="Constantia"/>
                <a:cs typeface="Constantia"/>
              </a:rPr>
              <a:t>materials</a:t>
            </a:r>
            <a:r>
              <a:rPr lang="en-US" sz="2000" spc="-10">
                <a:latin typeface="Constantia"/>
                <a:cs typeface="Constantia"/>
              </a:rPr>
              <a:t> on her site.  Subscribe to her blog!</a:t>
            </a:r>
            <a:endParaRPr lang="en-US" sz="2000">
              <a:latin typeface="Constantia"/>
              <a:cs typeface="Constantia"/>
            </a:endParaRPr>
          </a:p>
          <a:p>
            <a:pPr marL="12700">
              <a:spcBef>
                <a:spcPts val="105"/>
              </a:spcBef>
              <a:tabLst>
                <a:tab pos="286385" algn="l"/>
              </a:tabLst>
            </a:pPr>
            <a:endParaRPr lang="en-US" sz="2000" spc="-10">
              <a:latin typeface="Constantia"/>
              <a:cs typeface="Constantia"/>
            </a:endParaRPr>
          </a:p>
          <a:p>
            <a:pPr marL="12700">
              <a:spcBef>
                <a:spcPts val="105"/>
              </a:spcBef>
              <a:tabLst>
                <a:tab pos="286385" algn="l"/>
              </a:tabLst>
            </a:pPr>
            <a:r>
              <a:rPr lang="en-US" sz="2000" spc="-10">
                <a:latin typeface="Constantia"/>
                <a:cs typeface="Constantia"/>
              </a:rPr>
              <a:t>Carl Bloom and Associates: </a:t>
            </a:r>
            <a:r>
              <a:rPr lang="en-US" sz="2000" spc="-10">
                <a:hlinkClick r:id="rId2"/>
              </a:rPr>
              <a:t>Carl Bloom Associates - Direct Marketing &amp; Fundraising</a:t>
            </a:r>
            <a:r>
              <a:rPr lang="en-US" sz="2000">
                <a:latin typeface="Constantia"/>
              </a:rPr>
              <a:t> White Plains</a:t>
            </a:r>
            <a:endParaRPr lang="en-US" sz="2000">
              <a:latin typeface="Constantia"/>
              <a:cs typeface="Constantia"/>
            </a:endParaRPr>
          </a:p>
          <a:p>
            <a:pPr marL="12700">
              <a:spcBef>
                <a:spcPts val="105"/>
              </a:spcBef>
              <a:tabLst>
                <a:tab pos="287020" algn="l"/>
              </a:tabLst>
            </a:pPr>
            <a:endParaRPr lang="en-US" sz="2000">
              <a:latin typeface="Constantia"/>
              <a:cs typeface="Constantia"/>
            </a:endParaRPr>
          </a:p>
          <a:p>
            <a:pPr marL="12700">
              <a:spcBef>
                <a:spcPts val="105"/>
              </a:spcBef>
              <a:tabLst>
                <a:tab pos="287020" algn="l"/>
              </a:tabLst>
            </a:pPr>
            <a:r>
              <a:rPr lang="en-US" sz="2000">
                <a:latin typeface="Constantia"/>
                <a:cs typeface="Constantia"/>
              </a:rPr>
              <a:t>Whittier and Associates: </a:t>
            </a:r>
            <a:r>
              <a:rPr lang="en-US" sz="2000">
                <a:hlinkClick r:id="rId3"/>
              </a:rPr>
              <a:t>Contact — Whittier &amp; Associates, Inc. (whittiermail.com)</a:t>
            </a:r>
            <a:r>
              <a:rPr lang="en-US" sz="2000"/>
              <a:t>, Tarrytown</a:t>
            </a:r>
            <a:endParaRPr lang="en-US" sz="2000">
              <a:latin typeface="Constantia"/>
              <a:cs typeface="Constantia"/>
            </a:endParaRPr>
          </a:p>
          <a:p>
            <a:pPr marL="12065" marR="289560">
              <a:buClr>
                <a:srgbClr val="0AD0D9"/>
              </a:buClr>
              <a:buSzPct val="95833"/>
              <a:tabLst>
                <a:tab pos="287020" algn="l"/>
              </a:tabLst>
            </a:pPr>
            <a:endParaRPr lang="en-US" sz="2000" spc="-60">
              <a:latin typeface="Constantia"/>
              <a:cs typeface="Constantia"/>
            </a:endParaRPr>
          </a:p>
          <a:p>
            <a:pPr marL="12065" marR="289560">
              <a:tabLst>
                <a:tab pos="287020" algn="l"/>
              </a:tabLst>
            </a:pPr>
            <a:r>
              <a:rPr sz="2000" spc="-60">
                <a:latin typeface="Constantia"/>
                <a:cs typeface="Constantia"/>
              </a:rPr>
              <a:t>Tom</a:t>
            </a:r>
            <a:r>
              <a:rPr sz="2000" spc="-40">
                <a:latin typeface="Constantia"/>
                <a:cs typeface="Constantia"/>
              </a:rPr>
              <a:t> </a:t>
            </a:r>
            <a:r>
              <a:rPr sz="2000">
                <a:latin typeface="Constantia"/>
                <a:cs typeface="Constantia"/>
              </a:rPr>
              <a:t>Ahern</a:t>
            </a:r>
            <a:r>
              <a:rPr sz="2000" spc="-50">
                <a:latin typeface="Constantia"/>
                <a:cs typeface="Constantia"/>
              </a:rPr>
              <a:t> </a:t>
            </a:r>
            <a:r>
              <a:rPr sz="2000">
                <a:latin typeface="Constantia"/>
                <a:cs typeface="Constantia"/>
              </a:rPr>
              <a:t>–</a:t>
            </a:r>
            <a:r>
              <a:rPr sz="2000" spc="-100">
                <a:latin typeface="Constantia"/>
                <a:cs typeface="Constantia"/>
              </a:rPr>
              <a:t> </a:t>
            </a:r>
            <a:r>
              <a:rPr sz="2000" spc="-10">
                <a:latin typeface="Constantia"/>
                <a:cs typeface="Constantia"/>
              </a:rPr>
              <a:t>internationally</a:t>
            </a:r>
            <a:r>
              <a:rPr sz="2000" spc="-65">
                <a:latin typeface="Constantia"/>
                <a:cs typeface="Constantia"/>
              </a:rPr>
              <a:t> </a:t>
            </a:r>
            <a:r>
              <a:rPr sz="2000" spc="-25">
                <a:latin typeface="Constantia"/>
                <a:cs typeface="Constantia"/>
              </a:rPr>
              <a:t>recognized</a:t>
            </a:r>
            <a:r>
              <a:rPr sz="2000" spc="-105">
                <a:latin typeface="Constantia"/>
                <a:cs typeface="Constantia"/>
              </a:rPr>
              <a:t> </a:t>
            </a:r>
            <a:r>
              <a:rPr sz="2000" spc="-10">
                <a:latin typeface="Constantia"/>
                <a:cs typeface="Constantia"/>
              </a:rPr>
              <a:t>expert</a:t>
            </a:r>
            <a:r>
              <a:rPr sz="2000" spc="-140">
                <a:latin typeface="Constantia"/>
                <a:cs typeface="Constantia"/>
              </a:rPr>
              <a:t> </a:t>
            </a:r>
            <a:r>
              <a:rPr sz="2000">
                <a:latin typeface="Constantia"/>
                <a:cs typeface="Constantia"/>
              </a:rPr>
              <a:t>on</a:t>
            </a:r>
            <a:r>
              <a:rPr sz="2000" spc="-140">
                <a:latin typeface="Constantia"/>
                <a:cs typeface="Constantia"/>
              </a:rPr>
              <a:t> </a:t>
            </a:r>
            <a:r>
              <a:rPr sz="2000" spc="-10">
                <a:latin typeface="Constantia"/>
                <a:cs typeface="Constantia"/>
              </a:rPr>
              <a:t>donor 	communications.</a:t>
            </a:r>
            <a:r>
              <a:rPr lang="en-US" sz="2000" spc="-10">
                <a:latin typeface="Constantia"/>
                <a:cs typeface="Constantia"/>
              </a:rPr>
              <a:t> </a:t>
            </a:r>
            <a:r>
              <a:rPr lang="en-US" sz="2000" spc="-10">
                <a:hlinkClick r:id="rId4"/>
              </a:rPr>
              <a:t>Tom Ahern Communications</a:t>
            </a:r>
            <a:endParaRPr sz="2000">
              <a:latin typeface="Constantia"/>
              <a:cs typeface="Constantia"/>
            </a:endParaRPr>
          </a:p>
          <a:p>
            <a:pPr marL="342900" indent="-342900">
              <a:lnSpc>
                <a:spcPct val="100000"/>
              </a:lnSpc>
              <a:spcBef>
                <a:spcPts val="1165"/>
              </a:spcBef>
              <a:buClr>
                <a:srgbClr val="0AD0D9"/>
              </a:buClr>
              <a:buFont typeface="Arial"/>
              <a:buChar char="•"/>
            </a:pPr>
            <a:endParaRPr sz="2400">
              <a:latin typeface="Constantia"/>
              <a:cs typeface="Constantia"/>
            </a:endParaRPr>
          </a:p>
          <a:p>
            <a:pPr marL="629920" indent="-342900">
              <a:lnSpc>
                <a:spcPct val="100000"/>
              </a:lnSpc>
              <a:buFont typeface="Arial"/>
              <a:buChar char="•"/>
              <a:tabLst>
                <a:tab pos="286385" algn="l"/>
              </a:tabLst>
            </a:pPr>
            <a:endParaRPr sz="2400" spc="-10">
              <a:latin typeface="Constantia"/>
              <a:cs typeface="Constantia"/>
            </a:endParaRPr>
          </a:p>
          <a:p>
            <a:pPr marL="287020"/>
            <a:endParaRPr lang="en-US" sz="2400" spc="-10">
              <a:latin typeface="Constantia"/>
              <a:cs typeface="Constanti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1309F-23FE-21F1-C7EF-68F9C563C51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/>
              <a:t>revised 7/15/2024// WLS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5134" y="1033208"/>
            <a:ext cx="4892675" cy="79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t>The</a:t>
            </a:r>
            <a:r>
              <a:rPr spc="-225"/>
              <a:t> </a:t>
            </a:r>
            <a:r>
              <a:t>Annual</a:t>
            </a:r>
            <a:r>
              <a:rPr spc="-145"/>
              <a:t> </a:t>
            </a:r>
            <a:r>
              <a:rPr spc="-10"/>
              <a:t>Appeal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855" y="1814297"/>
            <a:ext cx="3868420" cy="3185795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2400" b="1">
                <a:solidFill>
                  <a:srgbClr val="04607A"/>
                </a:solidFill>
                <a:latin typeface="Constantia"/>
                <a:cs typeface="Constantia"/>
              </a:rPr>
              <a:t>What</a:t>
            </a:r>
            <a:r>
              <a:rPr sz="2400" b="1" spc="-50">
                <a:solidFill>
                  <a:srgbClr val="04607A"/>
                </a:solidFill>
                <a:latin typeface="Constantia"/>
                <a:cs typeface="Constantia"/>
              </a:rPr>
              <a:t> </a:t>
            </a:r>
            <a:r>
              <a:rPr sz="2400" b="1">
                <a:solidFill>
                  <a:srgbClr val="04607A"/>
                </a:solidFill>
                <a:latin typeface="Constantia"/>
                <a:cs typeface="Constantia"/>
              </a:rPr>
              <a:t>is</a:t>
            </a:r>
            <a:r>
              <a:rPr sz="2400" b="1" spc="-120">
                <a:solidFill>
                  <a:srgbClr val="04607A"/>
                </a:solidFill>
                <a:latin typeface="Constantia"/>
                <a:cs typeface="Constantia"/>
              </a:rPr>
              <a:t> </a:t>
            </a:r>
            <a:r>
              <a:rPr sz="2400" b="1" spc="-25">
                <a:solidFill>
                  <a:srgbClr val="04607A"/>
                </a:solidFill>
                <a:latin typeface="Constantia"/>
                <a:cs typeface="Constantia"/>
              </a:rPr>
              <a:t>it?</a:t>
            </a:r>
            <a:endParaRPr sz="2400">
              <a:latin typeface="Constantia"/>
              <a:cs typeface="Constantia"/>
            </a:endParaRPr>
          </a:p>
          <a:p>
            <a:pPr marL="332740" marR="5080" indent="-274955">
              <a:lnSpc>
                <a:spcPts val="2640"/>
              </a:lnSpc>
              <a:spcBef>
                <a:spcPts val="1290"/>
              </a:spcBef>
              <a:buClr>
                <a:srgbClr val="0AD0D9"/>
              </a:buClr>
              <a:buSzPct val="91111"/>
              <a:buFont typeface="Segoe UI Symbol"/>
              <a:buChar char="⚫"/>
              <a:tabLst>
                <a:tab pos="332740" algn="l"/>
              </a:tabLst>
            </a:pPr>
            <a:r>
              <a:rPr sz="2250" spc="-20">
                <a:latin typeface="Constantia"/>
                <a:cs typeface="Constantia"/>
              </a:rPr>
              <a:t>Asks</a:t>
            </a:r>
            <a:r>
              <a:rPr sz="2250" spc="-80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for</a:t>
            </a:r>
            <a:r>
              <a:rPr sz="2250" spc="-195">
                <a:latin typeface="Constantia"/>
                <a:cs typeface="Constantia"/>
              </a:rPr>
              <a:t> </a:t>
            </a:r>
            <a:r>
              <a:rPr sz="2250" spc="-25">
                <a:latin typeface="Constantia"/>
                <a:cs typeface="Constantia"/>
              </a:rPr>
              <a:t>unrestricted</a:t>
            </a:r>
            <a:r>
              <a:rPr sz="2250" spc="-130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support for</a:t>
            </a:r>
            <a:r>
              <a:rPr sz="2250" spc="-220">
                <a:latin typeface="Constantia"/>
                <a:cs typeface="Constantia"/>
              </a:rPr>
              <a:t> </a:t>
            </a:r>
            <a:r>
              <a:rPr sz="2250" spc="-20">
                <a:latin typeface="Constantia"/>
                <a:cs typeface="Constantia"/>
              </a:rPr>
              <a:t>the</a:t>
            </a:r>
            <a:r>
              <a:rPr sz="2250" spc="-114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library.</a:t>
            </a:r>
            <a:endParaRPr sz="2250">
              <a:latin typeface="Constantia"/>
              <a:cs typeface="Constantia"/>
            </a:endParaRPr>
          </a:p>
          <a:p>
            <a:pPr marL="332740" marR="742315" indent="-274955">
              <a:lnSpc>
                <a:spcPct val="97900"/>
              </a:lnSpc>
              <a:spcBef>
                <a:spcPts val="405"/>
              </a:spcBef>
              <a:buClr>
                <a:srgbClr val="0AD0D9"/>
              </a:buClr>
              <a:buSzPct val="91111"/>
              <a:buFont typeface="Segoe UI Symbol"/>
              <a:buChar char="⚫"/>
              <a:tabLst>
                <a:tab pos="332740" algn="l"/>
              </a:tabLst>
            </a:pPr>
            <a:r>
              <a:rPr sz="2250" spc="-20">
                <a:latin typeface="Constantia"/>
                <a:cs typeface="Constantia"/>
              </a:rPr>
              <a:t>Generallyconducted</a:t>
            </a:r>
            <a:r>
              <a:rPr sz="2250" spc="-35">
                <a:latin typeface="Constantia"/>
                <a:cs typeface="Constantia"/>
              </a:rPr>
              <a:t> </a:t>
            </a:r>
            <a:r>
              <a:rPr sz="2250" spc="-25">
                <a:latin typeface="Constantia"/>
                <a:cs typeface="Constantia"/>
              </a:rPr>
              <a:t>in </a:t>
            </a:r>
            <a:r>
              <a:rPr sz="2250" spc="-35">
                <a:latin typeface="Constantia"/>
                <a:cs typeface="Constantia"/>
              </a:rPr>
              <a:t>October,</a:t>
            </a:r>
            <a:r>
              <a:rPr sz="2250" spc="-195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November December.</a:t>
            </a:r>
            <a:endParaRPr sz="2250">
              <a:latin typeface="Constantia"/>
              <a:cs typeface="Constantia"/>
            </a:endParaRPr>
          </a:p>
          <a:p>
            <a:pPr marL="332740" indent="-274320">
              <a:lnSpc>
                <a:spcPts val="2670"/>
              </a:lnSpc>
              <a:spcBef>
                <a:spcPts val="505"/>
              </a:spcBef>
              <a:buClr>
                <a:srgbClr val="0AD0D9"/>
              </a:buClr>
              <a:buSzPct val="91111"/>
              <a:buFont typeface="Segoe UI Symbol"/>
              <a:buChar char="⚫"/>
              <a:tabLst>
                <a:tab pos="332740" algn="l"/>
              </a:tabLst>
            </a:pPr>
            <a:r>
              <a:rPr sz="2250" spc="-10">
                <a:latin typeface="Constantia"/>
                <a:cs typeface="Constantia"/>
              </a:rPr>
              <a:t>It</a:t>
            </a:r>
            <a:r>
              <a:rPr sz="2250" spc="-100">
                <a:latin typeface="Constantia"/>
                <a:cs typeface="Constantia"/>
              </a:rPr>
              <a:t> </a:t>
            </a:r>
            <a:r>
              <a:rPr sz="2250">
                <a:latin typeface="Constantia"/>
                <a:cs typeface="Constantia"/>
              </a:rPr>
              <a:t>is</a:t>
            </a:r>
            <a:r>
              <a:rPr sz="2250" spc="-120">
                <a:latin typeface="Constantia"/>
                <a:cs typeface="Constantia"/>
              </a:rPr>
              <a:t> </a:t>
            </a:r>
            <a:r>
              <a:rPr sz="2250" spc="-35">
                <a:latin typeface="Constantia"/>
                <a:cs typeface="Constantia"/>
              </a:rPr>
              <a:t>not</a:t>
            </a:r>
            <a:r>
              <a:rPr sz="2250" spc="-160">
                <a:latin typeface="Constantia"/>
                <a:cs typeface="Constantia"/>
              </a:rPr>
              <a:t> </a:t>
            </a:r>
            <a:r>
              <a:rPr sz="2250">
                <a:latin typeface="Constantia"/>
                <a:cs typeface="Constantia"/>
              </a:rPr>
              <a:t>a</a:t>
            </a:r>
            <a:r>
              <a:rPr sz="2250" spc="-135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membership</a:t>
            </a:r>
            <a:endParaRPr sz="2250">
              <a:latin typeface="Constantia"/>
              <a:cs typeface="Constantia"/>
            </a:endParaRPr>
          </a:p>
          <a:p>
            <a:pPr marL="332740">
              <a:lnSpc>
                <a:spcPts val="2670"/>
              </a:lnSpc>
              <a:tabLst>
                <a:tab pos="1337945" algn="l"/>
              </a:tabLst>
            </a:pPr>
            <a:r>
              <a:rPr sz="2250" spc="-10">
                <a:latin typeface="Constantia"/>
                <a:cs typeface="Constantia"/>
              </a:rPr>
              <a:t>appeal.</a:t>
            </a:r>
            <a:r>
              <a:rPr sz="2250">
                <a:latin typeface="Constantia"/>
                <a:cs typeface="Constantia"/>
              </a:rPr>
              <a:t>	Be</a:t>
            </a:r>
            <a:r>
              <a:rPr sz="2250" spc="-200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sure</a:t>
            </a:r>
            <a:r>
              <a:rPr sz="2250" spc="-280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that</a:t>
            </a:r>
            <a:r>
              <a:rPr sz="2250" spc="-105">
                <a:latin typeface="Constantia"/>
                <a:cs typeface="Constantia"/>
              </a:rPr>
              <a:t> </a:t>
            </a:r>
            <a:r>
              <a:rPr sz="2250">
                <a:latin typeface="Constantia"/>
                <a:cs typeface="Constantia"/>
              </a:rPr>
              <a:t>is</a:t>
            </a:r>
            <a:r>
              <a:rPr sz="2250" spc="-120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clear.</a:t>
            </a:r>
            <a:endParaRPr sz="225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83125" y="1819032"/>
            <a:ext cx="3745865" cy="2844800"/>
          </a:xfrm>
          <a:prstGeom prst="rect">
            <a:avLst/>
          </a:prstGeom>
        </p:spPr>
        <p:txBody>
          <a:bodyPr vert="horz" wrap="square" lIns="0" tIns="168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25"/>
              </a:spcBef>
              <a:tabLst>
                <a:tab pos="785495" algn="l"/>
              </a:tabLst>
            </a:pPr>
            <a:r>
              <a:rPr sz="2400" b="1" spc="-25">
                <a:solidFill>
                  <a:srgbClr val="04607A"/>
                </a:solidFill>
                <a:latin typeface="Constantia"/>
                <a:cs typeface="Constantia"/>
              </a:rPr>
              <a:t>Why</a:t>
            </a:r>
            <a:r>
              <a:rPr sz="2400" b="1">
                <a:solidFill>
                  <a:srgbClr val="04607A"/>
                </a:solidFill>
                <a:latin typeface="Constantia"/>
                <a:cs typeface="Constantia"/>
              </a:rPr>
              <a:t>	do</a:t>
            </a:r>
            <a:r>
              <a:rPr sz="2400" b="1" spc="-65">
                <a:solidFill>
                  <a:srgbClr val="04607A"/>
                </a:solidFill>
                <a:latin typeface="Constantia"/>
                <a:cs typeface="Constantia"/>
              </a:rPr>
              <a:t> </a:t>
            </a:r>
            <a:r>
              <a:rPr sz="2400" b="1" spc="-25">
                <a:solidFill>
                  <a:srgbClr val="04607A"/>
                </a:solidFill>
                <a:latin typeface="Constantia"/>
                <a:cs typeface="Constantia"/>
              </a:rPr>
              <a:t>it?</a:t>
            </a:r>
            <a:endParaRPr sz="2400">
              <a:latin typeface="Constantia"/>
              <a:cs typeface="Constantia"/>
            </a:endParaRPr>
          </a:p>
          <a:p>
            <a:pPr marL="332740" marR="5080" indent="-274955">
              <a:lnSpc>
                <a:spcPts val="2640"/>
              </a:lnSpc>
              <a:spcBef>
                <a:spcPts val="1270"/>
              </a:spcBef>
              <a:buClr>
                <a:srgbClr val="0AD0D9"/>
              </a:buClr>
              <a:buSzPct val="91111"/>
              <a:buFont typeface="Segoe UI Symbol"/>
              <a:buChar char="⚫"/>
              <a:tabLst>
                <a:tab pos="332740" algn="l"/>
              </a:tabLst>
            </a:pPr>
            <a:r>
              <a:rPr sz="2250" spc="-45">
                <a:latin typeface="Constantia"/>
                <a:cs typeface="Constantia"/>
              </a:rPr>
              <a:t>Keeps</a:t>
            </a:r>
            <a:r>
              <a:rPr sz="2250" spc="-95">
                <a:latin typeface="Constantia"/>
                <a:cs typeface="Constantia"/>
              </a:rPr>
              <a:t> </a:t>
            </a:r>
            <a:r>
              <a:rPr sz="2250" spc="-25">
                <a:latin typeface="Constantia"/>
                <a:cs typeface="Constantia"/>
              </a:rPr>
              <a:t>donors</a:t>
            </a:r>
            <a:r>
              <a:rPr sz="2250" spc="-175">
                <a:latin typeface="Constantia"/>
                <a:cs typeface="Constantia"/>
              </a:rPr>
              <a:t> </a:t>
            </a:r>
            <a:r>
              <a:rPr sz="2250" spc="-20">
                <a:latin typeface="Constantia"/>
                <a:cs typeface="Constantia"/>
              </a:rPr>
              <a:t>loyal,</a:t>
            </a:r>
            <a:r>
              <a:rPr sz="2250" spc="-75">
                <a:latin typeface="Constantia"/>
                <a:cs typeface="Constantia"/>
              </a:rPr>
              <a:t> </a:t>
            </a:r>
            <a:r>
              <a:rPr sz="2250" spc="-20">
                <a:latin typeface="Constantia"/>
                <a:cs typeface="Constantia"/>
              </a:rPr>
              <a:t>invested and</a:t>
            </a:r>
            <a:r>
              <a:rPr sz="2250" spc="-105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engaged.</a:t>
            </a:r>
            <a:endParaRPr sz="2250">
              <a:latin typeface="Constantia"/>
              <a:cs typeface="Constantia"/>
            </a:endParaRPr>
          </a:p>
          <a:p>
            <a:pPr marL="332740" marR="59690" indent="-274955">
              <a:lnSpc>
                <a:spcPts val="2650"/>
              </a:lnSpc>
              <a:spcBef>
                <a:spcPts val="480"/>
              </a:spcBef>
              <a:buClr>
                <a:srgbClr val="0AD0D9"/>
              </a:buClr>
              <a:buSzPct val="91111"/>
              <a:buFont typeface="Segoe UI Symbol"/>
              <a:buChar char="⚫"/>
              <a:tabLst>
                <a:tab pos="332740" algn="l"/>
              </a:tabLst>
            </a:pPr>
            <a:r>
              <a:rPr sz="2250">
                <a:latin typeface="Constantia"/>
                <a:cs typeface="Constantia"/>
              </a:rPr>
              <a:t>Can</a:t>
            </a:r>
            <a:r>
              <a:rPr sz="2250" spc="-35">
                <a:latin typeface="Constantia"/>
                <a:cs typeface="Constantia"/>
              </a:rPr>
              <a:t> </a:t>
            </a:r>
            <a:r>
              <a:rPr sz="2250">
                <a:latin typeface="Constantia"/>
                <a:cs typeface="Constantia"/>
              </a:rPr>
              <a:t>be</a:t>
            </a:r>
            <a:r>
              <a:rPr sz="2250" spc="-280">
                <a:latin typeface="Constantia"/>
                <a:cs typeface="Constantia"/>
              </a:rPr>
              <a:t> </a:t>
            </a:r>
            <a:r>
              <a:rPr sz="2250">
                <a:latin typeface="Constantia"/>
                <a:cs typeface="Constantia"/>
              </a:rPr>
              <a:t>a</a:t>
            </a:r>
            <a:r>
              <a:rPr sz="2250" spc="-120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recurring</a:t>
            </a:r>
            <a:r>
              <a:rPr sz="2250" spc="-260">
                <a:latin typeface="Constantia"/>
                <a:cs typeface="Constantia"/>
              </a:rPr>
              <a:t> </a:t>
            </a:r>
            <a:r>
              <a:rPr sz="2250" spc="-35">
                <a:latin typeface="Constantia"/>
                <a:cs typeface="Constantia"/>
              </a:rPr>
              <a:t>source</a:t>
            </a:r>
            <a:r>
              <a:rPr sz="2250" spc="-280">
                <a:latin typeface="Constantia"/>
                <a:cs typeface="Constantia"/>
              </a:rPr>
              <a:t> </a:t>
            </a:r>
            <a:r>
              <a:rPr sz="2250" spc="-25">
                <a:latin typeface="Constantia"/>
                <a:cs typeface="Constantia"/>
              </a:rPr>
              <a:t>of unrestricted</a:t>
            </a:r>
            <a:r>
              <a:rPr sz="2250" spc="-140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funds.</a:t>
            </a:r>
            <a:endParaRPr sz="2250">
              <a:latin typeface="Constantia"/>
              <a:cs typeface="Constantia"/>
            </a:endParaRPr>
          </a:p>
          <a:p>
            <a:pPr marL="332740" marR="21590" indent="-274955">
              <a:lnSpc>
                <a:spcPts val="2640"/>
              </a:lnSpc>
              <a:spcBef>
                <a:spcPts val="560"/>
              </a:spcBef>
              <a:buClr>
                <a:srgbClr val="0AD0D9"/>
              </a:buClr>
              <a:buSzPct val="91111"/>
              <a:buFont typeface="Segoe UI Symbol"/>
              <a:buChar char="⚫"/>
              <a:tabLst>
                <a:tab pos="332740" algn="l"/>
              </a:tabLst>
            </a:pPr>
            <a:r>
              <a:rPr sz="2250" spc="-45">
                <a:latin typeface="Constantia"/>
                <a:cs typeface="Constantia"/>
              </a:rPr>
              <a:t>Encourages</a:t>
            </a:r>
            <a:r>
              <a:rPr sz="2250" spc="-105">
                <a:latin typeface="Constantia"/>
                <a:cs typeface="Constantia"/>
              </a:rPr>
              <a:t> </a:t>
            </a:r>
            <a:r>
              <a:rPr sz="2250" spc="-20">
                <a:latin typeface="Constantia"/>
                <a:cs typeface="Constantia"/>
              </a:rPr>
              <a:t>“upgraded”</a:t>
            </a:r>
            <a:r>
              <a:rPr sz="2250" spc="-190">
                <a:latin typeface="Constantia"/>
                <a:cs typeface="Constantia"/>
              </a:rPr>
              <a:t> </a:t>
            </a:r>
            <a:r>
              <a:rPr sz="2250" spc="-20">
                <a:latin typeface="Constantia"/>
                <a:cs typeface="Constantia"/>
              </a:rPr>
              <a:t>gifts </a:t>
            </a:r>
            <a:r>
              <a:rPr sz="2250">
                <a:latin typeface="Constantia"/>
                <a:cs typeface="Constantia"/>
              </a:rPr>
              <a:t>and</a:t>
            </a:r>
            <a:r>
              <a:rPr sz="2250" spc="-30">
                <a:latin typeface="Constantia"/>
                <a:cs typeface="Constantia"/>
              </a:rPr>
              <a:t> legacy</a:t>
            </a:r>
            <a:r>
              <a:rPr sz="2250" spc="-204">
                <a:latin typeface="Constantia"/>
                <a:cs typeface="Constantia"/>
              </a:rPr>
              <a:t> </a:t>
            </a:r>
            <a:r>
              <a:rPr sz="2250" spc="-10">
                <a:latin typeface="Constantia"/>
                <a:cs typeface="Constantia"/>
              </a:rPr>
              <a:t>giving</a:t>
            </a:r>
            <a:endParaRPr sz="2250">
              <a:latin typeface="Constantia"/>
              <a:cs typeface="Constanti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6DC10-72C7-0657-7A07-54E9AEDF75D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revised 7/15/2024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5134" y="1033208"/>
            <a:ext cx="3961765" cy="79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/>
              <a:t>Getting</a:t>
            </a:r>
            <a:r>
              <a:rPr spc="-275"/>
              <a:t> </a:t>
            </a:r>
            <a:r>
              <a:rPr spc="-10"/>
              <a:t>Started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857831"/>
            <a:ext cx="7649209" cy="421205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745"/>
              </a:spcBef>
              <a:buClr>
                <a:srgbClr val="0AD0D9"/>
              </a:buClr>
              <a:buSzPct val="92452"/>
              <a:buFont typeface="Segoe UI Symbol"/>
              <a:buChar char="⚫"/>
              <a:tabLst>
                <a:tab pos="287020" algn="l"/>
              </a:tabLst>
            </a:pPr>
            <a:r>
              <a:rPr sz="2650" spc="-20">
                <a:latin typeface="Constantia"/>
                <a:cs typeface="Constantia"/>
              </a:rPr>
              <a:t>Campaign</a:t>
            </a:r>
            <a:r>
              <a:rPr sz="2650" spc="-265">
                <a:latin typeface="Constantia"/>
                <a:cs typeface="Constantia"/>
              </a:rPr>
              <a:t> </a:t>
            </a:r>
            <a:r>
              <a:rPr sz="2650" spc="-10">
                <a:latin typeface="Constantia"/>
                <a:cs typeface="Constantia"/>
              </a:rPr>
              <a:t>Plan</a:t>
            </a:r>
            <a:r>
              <a:rPr sz="2650" spc="-95">
                <a:latin typeface="Constantia"/>
                <a:cs typeface="Constantia"/>
              </a:rPr>
              <a:t> </a:t>
            </a:r>
            <a:r>
              <a:rPr sz="2650" spc="-10">
                <a:latin typeface="Constantia"/>
                <a:cs typeface="Constantia"/>
              </a:rPr>
              <a:t>Ingredients:</a:t>
            </a:r>
            <a:endParaRPr sz="2650">
              <a:latin typeface="Constantia"/>
              <a:cs typeface="Constantia"/>
            </a:endParaRPr>
          </a:p>
          <a:p>
            <a:pPr marL="652145" marR="5080" lvl="1" indent="-243204">
              <a:lnSpc>
                <a:spcPct val="100000"/>
              </a:lnSpc>
              <a:spcBef>
                <a:spcPts val="595"/>
              </a:spcBef>
              <a:buClr>
                <a:srgbClr val="0E6EC5"/>
              </a:buClr>
              <a:buSzPct val="83333"/>
              <a:buFont typeface="Segoe UI Symbol"/>
              <a:buChar char="⚫"/>
              <a:tabLst>
                <a:tab pos="653415" algn="l"/>
              </a:tabLst>
            </a:pPr>
            <a:r>
              <a:rPr sz="2400" spc="-10">
                <a:latin typeface="Constantia"/>
                <a:cs typeface="Constantia"/>
              </a:rPr>
              <a:t>What</a:t>
            </a:r>
            <a:r>
              <a:rPr sz="2400" spc="-140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are</a:t>
            </a:r>
            <a:r>
              <a:rPr sz="2400" spc="-155">
                <a:latin typeface="Constantia"/>
                <a:cs typeface="Constantia"/>
              </a:rPr>
              <a:t> </a:t>
            </a:r>
            <a:r>
              <a:rPr sz="2400" spc="-35">
                <a:latin typeface="Constantia"/>
                <a:cs typeface="Constantia"/>
              </a:rPr>
              <a:t>your</a:t>
            </a:r>
            <a:r>
              <a:rPr sz="2400" spc="-114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compelling</a:t>
            </a:r>
            <a:r>
              <a:rPr sz="2400" spc="15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stories?</a:t>
            </a:r>
            <a:r>
              <a:rPr sz="2400" spc="-140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Collect</a:t>
            </a:r>
            <a:r>
              <a:rPr sz="2400" spc="-45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stories</a:t>
            </a:r>
            <a:r>
              <a:rPr sz="2400" spc="-215">
                <a:latin typeface="Constantia"/>
                <a:cs typeface="Constantia"/>
              </a:rPr>
              <a:t> </a:t>
            </a:r>
            <a:r>
              <a:rPr sz="2400" spc="-20">
                <a:latin typeface="Constantia"/>
                <a:cs typeface="Constantia"/>
              </a:rPr>
              <a:t>that 	</a:t>
            </a:r>
            <a:r>
              <a:rPr sz="2400">
                <a:latin typeface="Constantia"/>
                <a:cs typeface="Constantia"/>
              </a:rPr>
              <a:t>are</a:t>
            </a:r>
            <a:r>
              <a:rPr sz="2400" spc="-105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more</a:t>
            </a:r>
            <a:r>
              <a:rPr sz="2400" spc="-155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than</a:t>
            </a:r>
            <a:r>
              <a:rPr sz="2400" spc="-95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testimonials</a:t>
            </a:r>
            <a:r>
              <a:rPr lang="en-US" sz="2400" spc="-10">
                <a:latin typeface="Constantia"/>
                <a:cs typeface="Constantia"/>
              </a:rPr>
              <a:t>, find stories that show impact</a:t>
            </a:r>
            <a:r>
              <a:rPr sz="2400" spc="-10">
                <a:latin typeface="Constantia"/>
                <a:cs typeface="Constantia"/>
              </a:rPr>
              <a:t>.</a:t>
            </a:r>
            <a:endParaRPr sz="2400">
              <a:latin typeface="Constantia"/>
              <a:cs typeface="Constantia"/>
            </a:endParaRPr>
          </a:p>
          <a:p>
            <a:pPr marL="652145" lvl="1" indent="-243204">
              <a:lnSpc>
                <a:spcPct val="100000"/>
              </a:lnSpc>
              <a:spcBef>
                <a:spcPts val="570"/>
              </a:spcBef>
              <a:buClr>
                <a:srgbClr val="0E6EC5"/>
              </a:buClr>
              <a:buSzPct val="83333"/>
              <a:buFont typeface="Segoe UI Symbol"/>
              <a:buChar char="⚫"/>
              <a:tabLst>
                <a:tab pos="652145" algn="l"/>
              </a:tabLst>
            </a:pPr>
            <a:r>
              <a:rPr sz="2400">
                <a:latin typeface="Constantia"/>
                <a:cs typeface="Constantia"/>
              </a:rPr>
              <a:t>Who</a:t>
            </a:r>
            <a:r>
              <a:rPr sz="2400" spc="-110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is</a:t>
            </a:r>
            <a:r>
              <a:rPr sz="2400" spc="-150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the</a:t>
            </a:r>
            <a:r>
              <a:rPr sz="2400" spc="-95">
                <a:latin typeface="Constantia"/>
                <a:cs typeface="Constantia"/>
              </a:rPr>
              <a:t> </a:t>
            </a:r>
            <a:r>
              <a:rPr sz="2400" spc="-25">
                <a:latin typeface="Constantia"/>
                <a:cs typeface="Constantia"/>
              </a:rPr>
              <a:t>letter</a:t>
            </a:r>
            <a:r>
              <a:rPr sz="2400" spc="-165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going</a:t>
            </a:r>
            <a:r>
              <a:rPr sz="2400" spc="-5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to</a:t>
            </a:r>
            <a:r>
              <a:rPr sz="2400" spc="-85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be</a:t>
            </a:r>
            <a:r>
              <a:rPr sz="2400" spc="-155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from?</a:t>
            </a:r>
            <a:r>
              <a:rPr lang="en-US" sz="2400" spc="-10">
                <a:latin typeface="Constantia"/>
                <a:cs typeface="Constantia"/>
              </a:rPr>
              <a:t> Honorary Chair? Board President? Director?</a:t>
            </a:r>
            <a:endParaRPr sz="2400">
              <a:latin typeface="Constantia"/>
              <a:cs typeface="Constantia"/>
            </a:endParaRPr>
          </a:p>
          <a:p>
            <a:pPr marL="652145" lvl="1" indent="-243204">
              <a:lnSpc>
                <a:spcPct val="100000"/>
              </a:lnSpc>
              <a:spcBef>
                <a:spcPts val="645"/>
              </a:spcBef>
              <a:buClr>
                <a:srgbClr val="0E6EC5"/>
              </a:buClr>
              <a:buSzPct val="83333"/>
              <a:buFont typeface="Segoe UI Symbol"/>
              <a:buChar char="⚫"/>
              <a:tabLst>
                <a:tab pos="652145" algn="l"/>
              </a:tabLst>
            </a:pPr>
            <a:r>
              <a:rPr sz="2400">
                <a:latin typeface="Constantia"/>
                <a:cs typeface="Constantia"/>
              </a:rPr>
              <a:t>Email</a:t>
            </a:r>
            <a:r>
              <a:rPr sz="2400" spc="-140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or</a:t>
            </a:r>
            <a:r>
              <a:rPr sz="2400" spc="-70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Snail</a:t>
            </a:r>
            <a:r>
              <a:rPr sz="2400" spc="-70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Mail?</a:t>
            </a:r>
            <a:r>
              <a:rPr sz="2400" spc="-35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Both?</a:t>
            </a:r>
            <a:endParaRPr sz="2400">
              <a:latin typeface="Constantia"/>
              <a:cs typeface="Constantia"/>
            </a:endParaRPr>
          </a:p>
          <a:p>
            <a:pPr marL="652145" lvl="1" indent="-243204">
              <a:lnSpc>
                <a:spcPct val="100000"/>
              </a:lnSpc>
              <a:spcBef>
                <a:spcPts val="565"/>
              </a:spcBef>
              <a:buClr>
                <a:srgbClr val="0E6EC5"/>
              </a:buClr>
              <a:buSzPct val="83333"/>
              <a:buFont typeface="Segoe UI Symbol"/>
              <a:buChar char="⚫"/>
              <a:tabLst>
                <a:tab pos="652145" algn="l"/>
              </a:tabLst>
            </a:pPr>
            <a:r>
              <a:rPr sz="2400">
                <a:latin typeface="Constantia"/>
                <a:cs typeface="Constantia"/>
              </a:rPr>
              <a:t>Decide</a:t>
            </a:r>
            <a:r>
              <a:rPr sz="2400" spc="-160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on</a:t>
            </a:r>
            <a:r>
              <a:rPr sz="2400" spc="-105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frequency.</a:t>
            </a:r>
            <a:endParaRPr sz="2400">
              <a:latin typeface="Constantia"/>
              <a:cs typeface="Constantia"/>
            </a:endParaRPr>
          </a:p>
          <a:p>
            <a:pPr marL="652145" marR="92710" lvl="1" indent="-243204">
              <a:lnSpc>
                <a:spcPct val="100000"/>
              </a:lnSpc>
              <a:spcBef>
                <a:spcPts val="565"/>
              </a:spcBef>
              <a:buClr>
                <a:srgbClr val="0E6EC5"/>
              </a:buClr>
              <a:buSzPct val="83333"/>
              <a:buFont typeface="Segoe UI Symbol"/>
              <a:buChar char="⚫"/>
              <a:tabLst>
                <a:tab pos="653415" algn="l"/>
              </a:tabLst>
            </a:pPr>
            <a:r>
              <a:rPr sz="2400">
                <a:latin typeface="Constantia"/>
                <a:cs typeface="Constantia"/>
              </a:rPr>
              <a:t>Plan</a:t>
            </a:r>
            <a:r>
              <a:rPr sz="2400" spc="-45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the</a:t>
            </a:r>
            <a:r>
              <a:rPr sz="2400" spc="-155">
                <a:latin typeface="Constantia"/>
                <a:cs typeface="Constantia"/>
              </a:rPr>
              <a:t> </a:t>
            </a:r>
            <a:r>
              <a:rPr sz="2400" spc="-25">
                <a:latin typeface="Constantia"/>
                <a:cs typeface="Constantia"/>
              </a:rPr>
              <a:t>acknowledgements</a:t>
            </a:r>
            <a:r>
              <a:rPr sz="2400" spc="95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and</a:t>
            </a:r>
            <a:r>
              <a:rPr sz="2400" spc="-40">
                <a:latin typeface="Constantia"/>
                <a:cs typeface="Constantia"/>
              </a:rPr>
              <a:t> </a:t>
            </a:r>
            <a:r>
              <a:rPr sz="2400" spc="-35">
                <a:latin typeface="Constantia"/>
                <a:cs typeface="Constantia"/>
              </a:rPr>
              <a:t>follow-</a:t>
            </a:r>
            <a:r>
              <a:rPr sz="2400">
                <a:latin typeface="Constantia"/>
                <a:cs typeface="Constantia"/>
              </a:rPr>
              <a:t>up</a:t>
            </a:r>
            <a:r>
              <a:rPr sz="2400" spc="-20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strategies 	including</a:t>
            </a:r>
            <a:r>
              <a:rPr sz="2400" spc="-130">
                <a:latin typeface="Constantia"/>
                <a:cs typeface="Constantia"/>
              </a:rPr>
              <a:t> </a:t>
            </a:r>
            <a:r>
              <a:rPr sz="2400">
                <a:latin typeface="Constantia"/>
                <a:cs typeface="Constantia"/>
              </a:rPr>
              <a:t>database</a:t>
            </a:r>
            <a:r>
              <a:rPr sz="2400" spc="-70">
                <a:latin typeface="Constantia"/>
                <a:cs typeface="Constantia"/>
              </a:rPr>
              <a:t> </a:t>
            </a:r>
            <a:r>
              <a:rPr sz="2400" spc="-10">
                <a:latin typeface="Constantia"/>
                <a:cs typeface="Constantia"/>
              </a:rPr>
              <a:t>input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9702C-17D4-1667-8122-59C947758C4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revised 7/15/2024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800" y="1584960"/>
            <a:ext cx="7254240" cy="160528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3880" y="2720975"/>
            <a:ext cx="4576445" cy="367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50" spc="-25">
                <a:solidFill>
                  <a:srgbClr val="FFFFFF"/>
                </a:solidFill>
                <a:latin typeface="Constantia"/>
                <a:cs typeface="Constantia"/>
              </a:rPr>
              <a:t>Write</a:t>
            </a:r>
            <a:r>
              <a:rPr sz="2250" spc="-27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10">
                <a:solidFill>
                  <a:srgbClr val="FFFFFF"/>
                </a:solidFill>
                <a:latin typeface="Constantia"/>
                <a:cs typeface="Constantia"/>
              </a:rPr>
              <a:t>it</a:t>
            </a:r>
            <a:r>
              <a:rPr sz="2250" spc="-145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25">
                <a:solidFill>
                  <a:srgbClr val="FFFFFF"/>
                </a:solidFill>
                <a:latin typeface="Constantia"/>
                <a:cs typeface="Constantia"/>
              </a:rPr>
              <a:t>like</a:t>
            </a:r>
            <a:r>
              <a:rPr sz="2250" spc="-95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45">
                <a:solidFill>
                  <a:srgbClr val="FFFFFF"/>
                </a:solidFill>
                <a:latin typeface="Constantia"/>
                <a:cs typeface="Constantia"/>
              </a:rPr>
              <a:t>you</a:t>
            </a:r>
            <a:r>
              <a:rPr sz="2250" spc="-65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20">
                <a:solidFill>
                  <a:srgbClr val="FFFFFF"/>
                </a:solidFill>
                <a:latin typeface="Constantia"/>
                <a:cs typeface="Constantia"/>
              </a:rPr>
              <a:t>are</a:t>
            </a:r>
            <a:r>
              <a:rPr sz="2250" spc="-18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20">
                <a:solidFill>
                  <a:srgbClr val="FFFFFF"/>
                </a:solidFill>
                <a:latin typeface="Constantia"/>
                <a:cs typeface="Constantia"/>
              </a:rPr>
              <a:t>taking</a:t>
            </a:r>
            <a:r>
              <a:rPr sz="2250" spc="-85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1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250" spc="-245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>
                <a:solidFill>
                  <a:srgbClr val="FFFFFF"/>
                </a:solidFill>
                <a:latin typeface="Constantia"/>
                <a:cs typeface="Constantia"/>
              </a:rPr>
              <a:t>a</a:t>
            </a:r>
            <a:r>
              <a:rPr sz="2250" spc="-105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10">
                <a:solidFill>
                  <a:srgbClr val="FFFFFF"/>
                </a:solidFill>
                <a:latin typeface="Constantia"/>
                <a:cs typeface="Constantia"/>
              </a:rPr>
              <a:t>friend.</a:t>
            </a:r>
            <a:endParaRPr sz="2250">
              <a:latin typeface="Constantia"/>
              <a:cs typeface="Constanti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CAEC9D-ED86-05D7-B0FB-46781385AC2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revised 7/15/2024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pc="-145"/>
              <a:t>Top Ten Tips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910080"/>
            <a:ext cx="8000365" cy="4465646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286385" indent="-273685">
              <a:lnSpc>
                <a:spcPts val="2760"/>
              </a:lnSpc>
              <a:spcBef>
                <a:spcPts val="105"/>
              </a:spcBef>
              <a:buClr>
                <a:srgbClr val="0AD0D9"/>
              </a:buClr>
              <a:buSzPct val="95833"/>
              <a:buFont typeface="Segoe UI Symbol"/>
              <a:buChar char="⚫"/>
              <a:tabLst>
                <a:tab pos="286385" algn="l"/>
              </a:tabLst>
            </a:pPr>
            <a:r>
              <a:rPr>
                <a:latin typeface="Constantia"/>
                <a:cs typeface="Constantia"/>
              </a:rPr>
              <a:t>Allow</a:t>
            </a:r>
            <a:r>
              <a:rPr spc="-6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lots</a:t>
            </a:r>
            <a:r>
              <a:rPr spc="-14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of</a:t>
            </a:r>
            <a:r>
              <a:rPr spc="3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time</a:t>
            </a:r>
            <a:r>
              <a:rPr spc="-1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235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craft</a:t>
            </a:r>
            <a:r>
              <a:rPr spc="-12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your</a:t>
            </a:r>
            <a:r>
              <a:rPr spc="-60">
                <a:latin typeface="Constantia"/>
                <a:cs typeface="Constantia"/>
              </a:rPr>
              <a:t> </a:t>
            </a:r>
            <a:r>
              <a:rPr spc="-30">
                <a:latin typeface="Constantia"/>
                <a:cs typeface="Constantia"/>
              </a:rPr>
              <a:t>letter.</a:t>
            </a:r>
            <a:r>
              <a:rPr spc="-6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Get</a:t>
            </a:r>
            <a:r>
              <a:rPr spc="-6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input</a:t>
            </a:r>
            <a:r>
              <a:rPr spc="-13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but</a:t>
            </a:r>
            <a:r>
              <a:rPr spc="-135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it</a:t>
            </a:r>
            <a:r>
              <a:rPr lang="en-US" spc="-25">
                <a:latin typeface="Constantia"/>
                <a:cs typeface="Constantia"/>
              </a:rPr>
              <a:t> </a:t>
            </a:r>
            <a:r>
              <a:rPr>
                <a:latin typeface="Constantia"/>
                <a:cs typeface="Constantia"/>
              </a:rPr>
              <a:t>should</a:t>
            </a:r>
            <a:r>
              <a:rPr spc="-1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really</a:t>
            </a:r>
            <a:r>
              <a:rPr spc="-7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be</a:t>
            </a:r>
            <a:r>
              <a:rPr spc="-1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written</a:t>
            </a:r>
            <a:r>
              <a:rPr spc="-24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by</a:t>
            </a:r>
            <a:r>
              <a:rPr spc="-16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one</a:t>
            </a:r>
            <a:r>
              <a:rPr spc="-5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person/</a:t>
            </a:r>
            <a:r>
              <a:rPr spc="-10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one</a:t>
            </a:r>
            <a:r>
              <a:rPr spc="-13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voice.</a:t>
            </a:r>
            <a:endParaRPr lang="en-US">
              <a:latin typeface="Constantia"/>
              <a:cs typeface="Constantia"/>
            </a:endParaRPr>
          </a:p>
          <a:p>
            <a:pPr marL="287020">
              <a:lnSpc>
                <a:spcPts val="2760"/>
              </a:lnSpc>
              <a:tabLst>
                <a:tab pos="287020" algn="l"/>
              </a:tabLst>
            </a:pPr>
            <a:endParaRPr lang="en-US" spc="-10">
              <a:latin typeface="Constantia"/>
              <a:cs typeface="Constantia"/>
            </a:endParaRPr>
          </a:p>
          <a:p>
            <a:pPr marL="285750" marR="201295" indent="-273685">
              <a:lnSpc>
                <a:spcPct val="90400"/>
              </a:lnSpc>
              <a:spcBef>
                <a:spcPts val="520"/>
              </a:spcBef>
              <a:buClr>
                <a:srgbClr val="0AD0D9"/>
              </a:buClr>
              <a:buSzPct val="95833"/>
              <a:buFont typeface="Segoe UI Symbol"/>
              <a:buChar char="⚫"/>
              <a:tabLst>
                <a:tab pos="287020" algn="l"/>
              </a:tabLst>
            </a:pPr>
            <a:r>
              <a:rPr>
                <a:latin typeface="Constantia"/>
                <a:cs typeface="Constantia"/>
              </a:rPr>
              <a:t>Write</a:t>
            </a:r>
            <a:r>
              <a:rPr spc="-23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it</a:t>
            </a:r>
            <a:r>
              <a:rPr spc="-17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from</a:t>
            </a:r>
            <a:r>
              <a:rPr spc="-15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the</a:t>
            </a:r>
            <a:r>
              <a:rPr spc="-15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donors</a:t>
            </a:r>
            <a:r>
              <a:rPr spc="-12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perspective,</a:t>
            </a:r>
            <a:r>
              <a:rPr spc="-6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make</a:t>
            </a:r>
            <a:r>
              <a:rPr spc="-4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them</a:t>
            </a:r>
            <a:r>
              <a:rPr spc="-8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feel 	</a:t>
            </a:r>
            <a:r>
              <a:rPr>
                <a:latin typeface="Constantia"/>
                <a:cs typeface="Constantia"/>
              </a:rPr>
              <a:t>special</a:t>
            </a:r>
            <a:r>
              <a:rPr spc="-1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–</a:t>
            </a:r>
            <a:r>
              <a:rPr spc="-1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it</a:t>
            </a:r>
            <a:r>
              <a:rPr spc="-14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is</a:t>
            </a:r>
            <a:r>
              <a:rPr spc="-1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about</a:t>
            </a:r>
            <a:r>
              <a:rPr spc="-8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the</a:t>
            </a:r>
            <a:r>
              <a:rPr spc="-155">
                <a:latin typeface="Constantia"/>
                <a:cs typeface="Constantia"/>
              </a:rPr>
              <a:t> </a:t>
            </a:r>
            <a:r>
              <a:rPr spc="-30">
                <a:latin typeface="Constantia"/>
                <a:cs typeface="Constantia"/>
              </a:rPr>
              <a:t>donor,</a:t>
            </a:r>
            <a:r>
              <a:rPr spc="-8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not</a:t>
            </a:r>
            <a:r>
              <a:rPr spc="-7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you.</a:t>
            </a:r>
            <a:r>
              <a:rPr spc="-2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Make</a:t>
            </a:r>
            <a:r>
              <a:rPr spc="-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it</a:t>
            </a:r>
            <a:r>
              <a:rPr spc="-17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personal</a:t>
            </a:r>
            <a:r>
              <a:rPr spc="85">
                <a:latin typeface="Constantia"/>
                <a:cs typeface="Constantia"/>
              </a:rPr>
              <a:t> </a:t>
            </a:r>
            <a:r>
              <a:rPr spc="-50">
                <a:latin typeface="Constantia"/>
                <a:cs typeface="Constantia"/>
              </a:rPr>
              <a:t>- </a:t>
            </a:r>
            <a:r>
              <a:rPr spc="-10">
                <a:latin typeface="Constantia"/>
                <a:cs typeface="Constantia"/>
              </a:rPr>
              <a:t>personalize</a:t>
            </a:r>
            <a:r>
              <a:rPr spc="-11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the</a:t>
            </a:r>
            <a:r>
              <a:rPr spc="-1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greeting,</a:t>
            </a:r>
            <a:r>
              <a:rPr spc="-70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target</a:t>
            </a:r>
            <a:r>
              <a:rPr spc="-17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donors/donors</a:t>
            </a:r>
            <a:r>
              <a:rPr spc="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if</a:t>
            </a:r>
            <a:r>
              <a:rPr spc="-110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you</a:t>
            </a:r>
            <a:r>
              <a:rPr spc="-9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can.</a:t>
            </a:r>
            <a:endParaRPr>
              <a:latin typeface="Constantia"/>
              <a:cs typeface="Constantia"/>
            </a:endParaRPr>
          </a:p>
          <a:p>
            <a:pPr marL="285750" marR="201295" indent="-273685">
              <a:lnSpc>
                <a:spcPct val="90400"/>
              </a:lnSpc>
              <a:spcBef>
                <a:spcPts val="520"/>
              </a:spcBef>
              <a:buClr>
                <a:srgbClr val="0AD0D9"/>
              </a:buClr>
              <a:buSzPct val="95833"/>
              <a:buFont typeface="Segoe UI Symbol"/>
              <a:buChar char="⚫"/>
              <a:tabLst>
                <a:tab pos="287020" algn="l"/>
              </a:tabLst>
            </a:pPr>
            <a:endParaRPr lang="en-US" spc="-20">
              <a:latin typeface="Constantia"/>
              <a:cs typeface="Constantia"/>
            </a:endParaRPr>
          </a:p>
          <a:p>
            <a:pPr marL="285750" marR="5080" indent="-273685">
              <a:lnSpc>
                <a:spcPct val="90500"/>
              </a:lnSpc>
              <a:spcBef>
                <a:spcPts val="595"/>
              </a:spcBef>
              <a:buClr>
                <a:srgbClr val="0AD0D9"/>
              </a:buClr>
              <a:buSzPct val="95833"/>
              <a:buFont typeface="Segoe UI Symbol"/>
              <a:buChar char="⚫"/>
              <a:tabLst>
                <a:tab pos="287020" algn="l"/>
              </a:tabLst>
            </a:pPr>
            <a:r>
              <a:rPr spc="-10">
                <a:latin typeface="Constantia"/>
                <a:cs typeface="Constantia"/>
              </a:rPr>
              <a:t>Base</a:t>
            </a:r>
            <a:r>
              <a:rPr spc="-130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your</a:t>
            </a:r>
            <a:r>
              <a:rPr spc="-11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appeal</a:t>
            </a:r>
            <a:r>
              <a:rPr spc="-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on</a:t>
            </a:r>
            <a:r>
              <a:rPr spc="-10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the</a:t>
            </a:r>
            <a:r>
              <a:rPr spc="-9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positive</a:t>
            </a:r>
            <a:r>
              <a:rPr spc="-1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impact</a:t>
            </a:r>
            <a:r>
              <a:rPr spc="-11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the</a:t>
            </a:r>
            <a:r>
              <a:rPr spc="-155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donor</a:t>
            </a:r>
            <a:r>
              <a:rPr spc="-10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will</a:t>
            </a:r>
            <a:r>
              <a:rPr spc="-2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have 	</a:t>
            </a:r>
            <a:r>
              <a:rPr>
                <a:latin typeface="Constantia"/>
                <a:cs typeface="Constantia"/>
              </a:rPr>
              <a:t>on</a:t>
            </a:r>
            <a:r>
              <a:rPr spc="-15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your</a:t>
            </a:r>
            <a:r>
              <a:rPr spc="-12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library</a:t>
            </a:r>
            <a:r>
              <a:rPr spc="-16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and</a:t>
            </a:r>
            <a:r>
              <a:rPr spc="-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the</a:t>
            </a:r>
            <a:r>
              <a:rPr spc="-12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tangible/</a:t>
            </a:r>
            <a:r>
              <a:rPr spc="4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intangible</a:t>
            </a:r>
            <a:r>
              <a:rPr spc="-12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benefits</a:t>
            </a:r>
            <a:r>
              <a:rPr spc="-14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of 	</a:t>
            </a:r>
            <a:r>
              <a:rPr spc="-10">
                <a:latin typeface="Constantia"/>
                <a:cs typeface="Constantia"/>
              </a:rPr>
              <a:t>their</a:t>
            </a:r>
            <a:r>
              <a:rPr spc="-15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gift.</a:t>
            </a:r>
            <a:endParaRPr>
              <a:latin typeface="Constantia"/>
              <a:cs typeface="Constantia"/>
            </a:endParaRPr>
          </a:p>
          <a:p>
            <a:pPr marL="285750" marR="5080" indent="-273685">
              <a:lnSpc>
                <a:spcPct val="90500"/>
              </a:lnSpc>
              <a:spcBef>
                <a:spcPts val="595"/>
              </a:spcBef>
              <a:buClr>
                <a:srgbClr val="0AD0D9"/>
              </a:buClr>
              <a:buSzPct val="95833"/>
              <a:buFont typeface="Segoe UI Symbol"/>
              <a:buChar char="⚫"/>
              <a:tabLst>
                <a:tab pos="286385" algn="l"/>
                <a:tab pos="3860800" algn="l"/>
              </a:tabLst>
            </a:pPr>
            <a:endParaRPr lang="en-US" spc="-20">
              <a:latin typeface="Constantia"/>
              <a:cs typeface="Constantia"/>
            </a:endParaRPr>
          </a:p>
          <a:p>
            <a:pPr marL="286385" indent="-273685">
              <a:spcBef>
                <a:spcPts val="245"/>
              </a:spcBef>
              <a:buClr>
                <a:srgbClr val="0AD0D9"/>
              </a:buClr>
              <a:buSzPct val="95833"/>
              <a:buFont typeface="Segoe UI Symbol"/>
              <a:buChar char="⚫"/>
              <a:tabLst>
                <a:tab pos="286385" algn="l"/>
                <a:tab pos="3860800" algn="l"/>
              </a:tabLst>
            </a:pPr>
            <a:r>
              <a:rPr>
                <a:latin typeface="Constantia"/>
                <a:cs typeface="Constantia"/>
              </a:rPr>
              <a:t>Ask</a:t>
            </a:r>
            <a:r>
              <a:rPr spc="-12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for</a:t>
            </a:r>
            <a:r>
              <a:rPr spc="-1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</a:t>
            </a:r>
            <a:r>
              <a:rPr spc="-16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gift,</a:t>
            </a:r>
            <a:r>
              <a:rPr spc="-7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not</a:t>
            </a:r>
            <a:r>
              <a:rPr spc="-6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support.</a:t>
            </a:r>
            <a:r>
              <a:rPr lang="en-US" spc="-1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Be</a:t>
            </a:r>
            <a:r>
              <a:rPr spc="-15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specific!</a:t>
            </a:r>
            <a:endParaRPr>
              <a:latin typeface="Constantia"/>
              <a:cs typeface="Constantia"/>
            </a:endParaRPr>
          </a:p>
          <a:p>
            <a:pPr marL="286385" indent="-273685">
              <a:spcBef>
                <a:spcPts val="245"/>
              </a:spcBef>
              <a:buClr>
                <a:srgbClr val="0AD0D9"/>
              </a:buClr>
              <a:buSzPct val="95833"/>
              <a:buFont typeface="Segoe UI Symbol"/>
              <a:buChar char="⚫"/>
              <a:tabLst>
                <a:tab pos="287020" algn="l"/>
              </a:tabLst>
            </a:pPr>
            <a:endParaRPr lang="en-US" spc="-10">
              <a:latin typeface="Constantia"/>
              <a:cs typeface="Constantia"/>
            </a:endParaRPr>
          </a:p>
          <a:p>
            <a:pPr marL="285750" marR="1243330" indent="-273685">
              <a:lnSpc>
                <a:spcPts val="2560"/>
              </a:lnSpc>
              <a:spcBef>
                <a:spcPts val="675"/>
              </a:spcBef>
              <a:buClr>
                <a:srgbClr val="0AD0D9"/>
              </a:buClr>
              <a:buSzPct val="95833"/>
              <a:buFont typeface="Segoe UI Symbol"/>
              <a:buChar char="⚫"/>
              <a:tabLst>
                <a:tab pos="287020" algn="l"/>
              </a:tabLst>
            </a:pPr>
            <a:r>
              <a:rPr spc="-10">
                <a:latin typeface="Constantia"/>
                <a:cs typeface="Constantia"/>
              </a:rPr>
              <a:t>Coordinate</a:t>
            </a:r>
            <a:r>
              <a:rPr spc="-235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your</a:t>
            </a:r>
            <a:r>
              <a:rPr spc="-114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campaign/</a:t>
            </a:r>
            <a:r>
              <a:rPr spc="-14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appeal</a:t>
            </a:r>
            <a:r>
              <a:rPr spc="-7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package,</a:t>
            </a:r>
            <a:r>
              <a:rPr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reply 	</a:t>
            </a:r>
            <a:r>
              <a:rPr spc="-25">
                <a:latin typeface="Constantia"/>
                <a:cs typeface="Constantia"/>
              </a:rPr>
              <a:t>envelope,</a:t>
            </a:r>
            <a:r>
              <a:rPr spc="-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acknowledgement.</a:t>
            </a:r>
            <a:endParaRPr>
              <a:latin typeface="Constantia"/>
              <a:cs typeface="Constanti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F6223F-6D26-F7A1-8786-7ED3AF97EA3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revised 7/15/2024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45"/>
              <a:t>Top</a:t>
            </a:r>
            <a:r>
              <a:rPr spc="-135"/>
              <a:t> </a:t>
            </a:r>
            <a:r>
              <a:rPr spc="-150"/>
              <a:t>Ten</a:t>
            </a:r>
            <a:r>
              <a:rPr spc="-135"/>
              <a:t> </a:t>
            </a:r>
            <a:r>
              <a:rPr spc="-20"/>
              <a:t>Tips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900237"/>
            <a:ext cx="8081645" cy="4237990"/>
          </a:xfrm>
          <a:prstGeom prst="rect">
            <a:avLst/>
          </a:prstGeom>
        </p:spPr>
        <p:txBody>
          <a:bodyPr vert="horz" wrap="square" lIns="0" tIns="71755" rIns="0" bIns="0" rtlCol="0" anchor="t">
            <a:spAutoFit/>
          </a:bodyPr>
          <a:lstStyle/>
          <a:p>
            <a:pPr marL="287020" marR="5080" indent="-274955">
              <a:lnSpc>
                <a:spcPts val="1920"/>
              </a:lnSpc>
              <a:spcBef>
                <a:spcPts val="565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7020" algn="l"/>
              </a:tabLst>
            </a:pPr>
            <a:r>
              <a:rPr>
                <a:latin typeface="Constantia"/>
                <a:cs typeface="Constantia"/>
              </a:rPr>
              <a:t>Keep</a:t>
            </a:r>
            <a:r>
              <a:rPr spc="-8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it</a:t>
            </a:r>
            <a:r>
              <a:rPr spc="-10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simple</a:t>
            </a:r>
            <a:r>
              <a:rPr spc="-114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-</a:t>
            </a:r>
            <a:r>
              <a:rPr spc="-3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use</a:t>
            </a:r>
            <a:r>
              <a:rPr spc="-4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short,</a:t>
            </a:r>
            <a:r>
              <a:rPr spc="-13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punchy</a:t>
            </a:r>
            <a:r>
              <a:rPr spc="-114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sentences.</a:t>
            </a:r>
            <a:r>
              <a:rPr spc="31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Make</a:t>
            </a:r>
            <a:r>
              <a:rPr spc="-4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it</a:t>
            </a:r>
            <a:r>
              <a:rPr spc="-10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easy</a:t>
            </a:r>
            <a:r>
              <a:rPr spc="-114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skim, underline</a:t>
            </a:r>
            <a:r>
              <a:rPr spc="-18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or</a:t>
            </a:r>
            <a:r>
              <a:rPr spc="-1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bold</a:t>
            </a:r>
            <a:r>
              <a:rPr spc="-6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important</a:t>
            </a:r>
            <a:r>
              <a:rPr spc="-2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phrases.</a:t>
            </a:r>
            <a:r>
              <a:rPr spc="2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Make</a:t>
            </a:r>
            <a:r>
              <a:rPr spc="-3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it</a:t>
            </a:r>
            <a:r>
              <a:rPr spc="-17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easy</a:t>
            </a:r>
            <a:r>
              <a:rPr spc="-3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read</a:t>
            </a:r>
            <a:r>
              <a:rPr spc="-12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visually</a:t>
            </a:r>
            <a:r>
              <a:rPr spc="4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–</a:t>
            </a:r>
            <a:r>
              <a:rPr spc="1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lots </a:t>
            </a:r>
            <a:r>
              <a:rPr>
                <a:latin typeface="Constantia"/>
                <a:cs typeface="Constantia"/>
              </a:rPr>
              <a:t>of</a:t>
            </a:r>
            <a:r>
              <a:rPr spc="-1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white</a:t>
            </a:r>
            <a:r>
              <a:rPr spc="-5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space.</a:t>
            </a:r>
            <a:r>
              <a:rPr spc="-13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Avoid</a:t>
            </a:r>
            <a:r>
              <a:rPr spc="-6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TMI.</a:t>
            </a:r>
            <a:endParaRPr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0AD0D9"/>
              </a:buClr>
              <a:buFont typeface="Segoe UI Symbol"/>
              <a:buChar char="⚫"/>
            </a:pPr>
            <a:endParaRPr>
              <a:latin typeface="Constantia"/>
              <a:cs typeface="Constantia"/>
            </a:endParaRPr>
          </a:p>
          <a:p>
            <a:pPr marL="287020" marR="217170" indent="-274955">
              <a:lnSpc>
                <a:spcPts val="1920"/>
              </a:lnSpc>
              <a:buClr>
                <a:srgbClr val="0AD0D9"/>
              </a:buClr>
              <a:buSzPct val="95000"/>
              <a:buFont typeface="Segoe UI Symbol"/>
              <a:buChar char="⚫"/>
              <a:tabLst>
                <a:tab pos="287020" algn="l"/>
              </a:tabLst>
            </a:pPr>
            <a:r>
              <a:rPr>
                <a:latin typeface="Constantia"/>
                <a:cs typeface="Constantia"/>
              </a:rPr>
              <a:t>One</a:t>
            </a:r>
            <a:r>
              <a:rPr spc="-12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page</a:t>
            </a:r>
            <a:r>
              <a:rPr spc="-8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is</a:t>
            </a:r>
            <a:r>
              <a:rPr spc="-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best,</a:t>
            </a:r>
            <a:r>
              <a:rPr spc="-7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but</a:t>
            </a:r>
            <a:r>
              <a:rPr spc="-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if</a:t>
            </a:r>
            <a:r>
              <a:rPr spc="-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you</a:t>
            </a:r>
            <a:r>
              <a:rPr spc="-6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need</a:t>
            </a:r>
            <a:r>
              <a:rPr spc="-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make</a:t>
            </a:r>
            <a:r>
              <a:rPr spc="-4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it</a:t>
            </a:r>
            <a:r>
              <a:rPr spc="-3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longer</a:t>
            </a:r>
            <a:r>
              <a:rPr spc="-1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make</a:t>
            </a:r>
            <a:r>
              <a:rPr spc="-4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your</a:t>
            </a:r>
            <a:r>
              <a:rPr spc="-15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case make</a:t>
            </a:r>
            <a:r>
              <a:rPr spc="-10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it</a:t>
            </a:r>
            <a:r>
              <a:rPr spc="-1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easy</a:t>
            </a:r>
            <a:r>
              <a:rPr spc="-9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read,</a:t>
            </a:r>
            <a:r>
              <a:rPr spc="-8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use</a:t>
            </a:r>
            <a:r>
              <a:rPr spc="-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bullets,</a:t>
            </a:r>
            <a:r>
              <a:rPr spc="-8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subheads, </a:t>
            </a:r>
            <a:r>
              <a:rPr>
                <a:latin typeface="Constantia"/>
                <a:cs typeface="Constantia"/>
              </a:rPr>
              <a:t>photos</a:t>
            </a:r>
            <a:r>
              <a:rPr spc="-19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add</a:t>
            </a:r>
            <a:r>
              <a:rPr spc="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interest</a:t>
            </a:r>
            <a:r>
              <a:rPr spc="-25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and </a:t>
            </a:r>
            <a:r>
              <a:rPr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make</a:t>
            </a:r>
            <a:r>
              <a:rPr spc="-3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it</a:t>
            </a:r>
            <a:r>
              <a:rPr spc="-114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easy</a:t>
            </a:r>
            <a:r>
              <a:rPr spc="-114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scan.</a:t>
            </a:r>
            <a:endParaRPr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0AD0D9"/>
              </a:buClr>
              <a:buFont typeface="Segoe UI Symbol"/>
              <a:buChar char="⚫"/>
            </a:pPr>
            <a:endParaRPr>
              <a:latin typeface="Constantia"/>
              <a:cs typeface="Constantia"/>
            </a:endParaRPr>
          </a:p>
          <a:p>
            <a:pPr marL="287020" marR="127000" indent="-274955">
              <a:lnSpc>
                <a:spcPts val="1920"/>
              </a:lnSpc>
              <a:buClr>
                <a:srgbClr val="0AD0D9"/>
              </a:buClr>
              <a:buSzPct val="95000"/>
              <a:buFont typeface="Segoe UI Symbol"/>
              <a:buChar char="⚫"/>
              <a:tabLst>
                <a:tab pos="287020" algn="l"/>
              </a:tabLst>
            </a:pPr>
            <a:r>
              <a:rPr spc="-10">
                <a:latin typeface="Constantia"/>
                <a:cs typeface="Constantia"/>
              </a:rPr>
              <a:t>Create</a:t>
            </a:r>
            <a:r>
              <a:rPr spc="-17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</a:t>
            </a:r>
            <a:r>
              <a:rPr spc="-9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call</a:t>
            </a:r>
            <a:r>
              <a:rPr spc="-1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21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action</a:t>
            </a:r>
            <a:r>
              <a:rPr spc="-13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and</a:t>
            </a:r>
            <a:r>
              <a:rPr spc="-2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</a:t>
            </a:r>
            <a:r>
              <a:rPr spc="-9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sense</a:t>
            </a:r>
            <a:r>
              <a:rPr spc="-8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of</a:t>
            </a:r>
            <a:r>
              <a:rPr spc="-7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urgency;</a:t>
            </a:r>
            <a:r>
              <a:rPr spc="-4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matching</a:t>
            </a:r>
            <a:r>
              <a:rPr spc="-1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gifts,</a:t>
            </a:r>
            <a:r>
              <a:rPr spc="-12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deadline, </a:t>
            </a:r>
            <a:r>
              <a:rPr spc="-20">
                <a:latin typeface="Constantia"/>
                <a:cs typeface="Constantia"/>
              </a:rPr>
              <a:t>budget</a:t>
            </a:r>
            <a:r>
              <a:rPr spc="-10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year/</a:t>
            </a:r>
            <a:r>
              <a:rPr spc="-12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planning.</a:t>
            </a:r>
            <a:r>
              <a:rPr spc="-13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Make</a:t>
            </a:r>
            <a:r>
              <a:rPr spc="-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it</a:t>
            </a:r>
            <a:r>
              <a:rPr spc="-11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easy</a:t>
            </a:r>
            <a:r>
              <a:rPr spc="-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say</a:t>
            </a:r>
            <a:r>
              <a:rPr spc="-114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yes</a:t>
            </a:r>
            <a:r>
              <a:rPr spc="-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to</a:t>
            </a:r>
            <a:r>
              <a:rPr spc="-22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giving!</a:t>
            </a:r>
            <a:endParaRPr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430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7020" algn="l"/>
              </a:tabLst>
            </a:pPr>
            <a:r>
              <a:rPr spc="-40">
                <a:latin typeface="Constantia"/>
                <a:cs typeface="Constantia"/>
              </a:rPr>
              <a:t>Have</a:t>
            </a:r>
            <a:r>
              <a:rPr spc="-1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someone</a:t>
            </a:r>
            <a:r>
              <a:rPr spc="-254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who</a:t>
            </a:r>
            <a:r>
              <a:rPr spc="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is</a:t>
            </a:r>
            <a:r>
              <a:rPr spc="-2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not</a:t>
            </a:r>
            <a:r>
              <a:rPr spc="-24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associated</a:t>
            </a:r>
            <a:r>
              <a:rPr spc="-10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with</a:t>
            </a:r>
            <a:r>
              <a:rPr spc="-5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the</a:t>
            </a:r>
            <a:r>
              <a:rPr spc="-1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library</a:t>
            </a:r>
            <a:r>
              <a:rPr spc="-10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proof</a:t>
            </a:r>
            <a:r>
              <a:rPr spc="-7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read</a:t>
            </a:r>
            <a:r>
              <a:rPr spc="-11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it</a:t>
            </a:r>
            <a:endParaRPr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Font typeface="Segoe UI Symbol"/>
              <a:buChar char="⚫"/>
            </a:pPr>
            <a:endParaRPr>
              <a:latin typeface="Constantia"/>
              <a:cs typeface="Constantia"/>
            </a:endParaRPr>
          </a:p>
          <a:p>
            <a:pPr marL="287020" marR="516255" indent="-274955">
              <a:lnSpc>
                <a:spcPts val="1920"/>
              </a:lnSpc>
              <a:spcBef>
                <a:spcPts val="5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7020" algn="l"/>
              </a:tabLst>
            </a:pPr>
            <a:r>
              <a:rPr spc="-10">
                <a:latin typeface="Constantia"/>
                <a:cs typeface="Constantia"/>
              </a:rPr>
              <a:t>Create</a:t>
            </a:r>
            <a:r>
              <a:rPr spc="-18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</a:t>
            </a:r>
            <a:r>
              <a:rPr spc="-9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communication</a:t>
            </a:r>
            <a:r>
              <a:rPr spc="-30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calendar</a:t>
            </a:r>
            <a:r>
              <a:rPr spc="-22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so</a:t>
            </a:r>
            <a:r>
              <a:rPr spc="-5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that </a:t>
            </a:r>
            <a:r>
              <a:rPr spc="-20">
                <a:latin typeface="Constantia"/>
                <a:cs typeface="Constantia"/>
              </a:rPr>
              <a:t>the</a:t>
            </a:r>
            <a:r>
              <a:rPr spc="-9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appeal</a:t>
            </a:r>
            <a:r>
              <a:rPr spc="-1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is</a:t>
            </a:r>
            <a:r>
              <a:rPr spc="-2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not</a:t>
            </a:r>
            <a:r>
              <a:rPr spc="-7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the</a:t>
            </a:r>
            <a:r>
              <a:rPr spc="-9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only </a:t>
            </a:r>
            <a:r>
              <a:rPr spc="-10">
                <a:latin typeface="Constantia"/>
                <a:cs typeface="Constantia"/>
              </a:rPr>
              <a:t>time</a:t>
            </a:r>
            <a:r>
              <a:rPr spc="-16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your</a:t>
            </a:r>
            <a:r>
              <a:rPr spc="-4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donors</a:t>
            </a:r>
            <a:r>
              <a:rPr spc="-17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hear</a:t>
            </a:r>
            <a:r>
              <a:rPr spc="-4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from</a:t>
            </a:r>
            <a:r>
              <a:rPr spc="-14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you.</a:t>
            </a:r>
            <a:endParaRPr>
              <a:latin typeface="Constantia"/>
              <a:cs typeface="Constanti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FC4B8-B333-4055-FC72-BD89B572AB1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revised 7/15/2024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 rot="-180000">
            <a:off x="445134" y="728027"/>
            <a:ext cx="5901690" cy="381515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2400"/>
              <a:t>Are your Words Boring</a:t>
            </a:r>
            <a:r>
              <a:rPr lang="en-US" sz="2400" spc="-195"/>
              <a:t> ?</a:t>
            </a:r>
            <a:endParaRPr lang="en-US" sz="2400" spc="-25"/>
          </a:p>
        </p:txBody>
      </p:sp>
      <p:sp>
        <p:nvSpPr>
          <p:cNvPr id="3" name="object 3"/>
          <p:cNvSpPr txBox="1"/>
          <p:nvPr/>
        </p:nvSpPr>
        <p:spPr>
          <a:xfrm>
            <a:off x="536575" y="2545969"/>
            <a:ext cx="3868420" cy="2471061"/>
          </a:xfrm>
          <a:prstGeom prst="rect">
            <a:avLst/>
          </a:prstGeom>
        </p:spPr>
        <p:txBody>
          <a:bodyPr vert="horz" wrap="square" lIns="0" tIns="86360" rIns="0" bIns="0" rtlCol="0" anchor="t">
            <a:spAutoFit/>
          </a:bodyPr>
          <a:lstStyle/>
          <a:p>
            <a:pPr marL="12700" marR="5080">
              <a:lnSpc>
                <a:spcPct val="78200"/>
              </a:lnSpc>
              <a:spcBef>
                <a:spcPts val="680"/>
              </a:spcBef>
            </a:pPr>
            <a:r>
              <a:rPr spc="-30">
                <a:latin typeface="Constantia"/>
                <a:cs typeface="Constantia"/>
              </a:rPr>
              <a:t>Please</a:t>
            </a:r>
            <a:r>
              <a:rPr spc="-105">
                <a:latin typeface="Constantia"/>
                <a:cs typeface="Constantia"/>
              </a:rPr>
              <a:t> </a:t>
            </a:r>
            <a:r>
              <a:rPr lang="en-US" spc="-105">
                <a:latin typeface="Constantia"/>
                <a:cs typeface="Constantia"/>
              </a:rPr>
              <a:t>help us </a:t>
            </a:r>
            <a:r>
              <a:rPr lang="en-US" spc="-25">
                <a:latin typeface="Constantia"/>
                <a:cs typeface="Constantia"/>
              </a:rPr>
              <a:t>fund</a:t>
            </a:r>
            <a:r>
              <a:rPr spc="-14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our</a:t>
            </a:r>
            <a:r>
              <a:rPr spc="-21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prison</a:t>
            </a:r>
            <a:r>
              <a:rPr spc="-18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literacy </a:t>
            </a:r>
            <a:r>
              <a:rPr spc="-20">
                <a:latin typeface="Constantia"/>
                <a:cs typeface="Constantia"/>
              </a:rPr>
              <a:t>program.</a:t>
            </a:r>
            <a:r>
              <a:rPr spc="-229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Our</a:t>
            </a:r>
            <a:r>
              <a:rPr spc="-18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library</a:t>
            </a:r>
            <a:r>
              <a:rPr lang="en-US" spc="-265">
                <a:latin typeface="Constantia"/>
                <a:cs typeface="Constantia"/>
              </a:rPr>
              <a:t> </a:t>
            </a:r>
            <a:r>
              <a:rPr spc="-25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designed</a:t>
            </a:r>
            <a:r>
              <a:rPr spc="-11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a</a:t>
            </a:r>
            <a:r>
              <a:rPr spc="-65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powerful</a:t>
            </a:r>
            <a:r>
              <a:rPr spc="-19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program</a:t>
            </a:r>
            <a:r>
              <a:rPr spc="-229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to </a:t>
            </a:r>
            <a:r>
              <a:rPr spc="-10">
                <a:latin typeface="Constantia"/>
                <a:cs typeface="Constantia"/>
              </a:rPr>
              <a:t>serve</a:t>
            </a:r>
            <a:r>
              <a:rPr spc="-27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children</a:t>
            </a:r>
            <a:r>
              <a:rPr spc="-26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of</a:t>
            </a:r>
            <a:r>
              <a:rPr spc="3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prison</a:t>
            </a:r>
            <a:r>
              <a:rPr spc="-27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inmates </a:t>
            </a:r>
            <a:r>
              <a:rPr spc="-20">
                <a:latin typeface="Constantia"/>
                <a:cs typeface="Constantia"/>
              </a:rPr>
              <a:t>and</a:t>
            </a:r>
            <a:r>
              <a:rPr spc="-60">
                <a:latin typeface="Constantia"/>
                <a:cs typeface="Constantia"/>
              </a:rPr>
              <a:t> </a:t>
            </a:r>
            <a:r>
              <a:rPr spc="-30">
                <a:latin typeface="Constantia"/>
                <a:cs typeface="Constantia"/>
              </a:rPr>
              <a:t>their</a:t>
            </a:r>
            <a:r>
              <a:rPr spc="-12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families</a:t>
            </a:r>
            <a:r>
              <a:rPr spc="-175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by</a:t>
            </a:r>
            <a:r>
              <a:rPr spc="-18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creating </a:t>
            </a:r>
            <a:r>
              <a:rPr spc="-35">
                <a:latin typeface="Constantia"/>
                <a:cs typeface="Constantia"/>
              </a:rPr>
              <a:t>on-</a:t>
            </a:r>
            <a:r>
              <a:rPr spc="-20">
                <a:latin typeface="Constantia"/>
                <a:cs typeface="Constantia"/>
              </a:rPr>
              <a:t>site</a:t>
            </a:r>
            <a:r>
              <a:rPr spc="-19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libraries</a:t>
            </a:r>
            <a:r>
              <a:rPr spc="-27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in</a:t>
            </a:r>
            <a:r>
              <a:rPr spc="-10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prison </a:t>
            </a:r>
            <a:r>
              <a:rPr spc="-20">
                <a:latin typeface="Constantia"/>
                <a:cs typeface="Constantia"/>
              </a:rPr>
              <a:t>visiting</a:t>
            </a:r>
            <a:r>
              <a:rPr spc="-145">
                <a:latin typeface="Constantia"/>
                <a:cs typeface="Constantia"/>
              </a:rPr>
              <a:t> </a:t>
            </a:r>
            <a:r>
              <a:rPr spc="-30">
                <a:latin typeface="Constantia"/>
                <a:cs typeface="Constantia"/>
              </a:rPr>
              <a:t>rooms</a:t>
            </a:r>
            <a:r>
              <a:rPr lang="en-US" spc="-30">
                <a:latin typeface="Constantia"/>
                <a:cs typeface="Constantia"/>
              </a:rPr>
              <a:t>. We give</a:t>
            </a:r>
            <a:r>
              <a:rPr spc="-5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books</a:t>
            </a:r>
            <a:r>
              <a:rPr spc="-24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to </a:t>
            </a:r>
            <a:r>
              <a:rPr spc="-20">
                <a:latin typeface="Constantia"/>
                <a:cs typeface="Constantia"/>
              </a:rPr>
              <a:t>children</a:t>
            </a:r>
            <a:r>
              <a:rPr spc="-27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to</a:t>
            </a:r>
            <a:r>
              <a:rPr spc="-165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take</a:t>
            </a:r>
            <a:r>
              <a:rPr spc="-11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home</a:t>
            </a:r>
            <a:r>
              <a:rPr spc="-105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and</a:t>
            </a:r>
            <a:r>
              <a:rPr spc="-7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keep, supporting</a:t>
            </a:r>
            <a:r>
              <a:rPr spc="-190">
                <a:latin typeface="Constantia"/>
                <a:cs typeface="Constantia"/>
              </a:rPr>
              <a:t> </a:t>
            </a:r>
            <a:r>
              <a:rPr spc="-40">
                <a:latin typeface="Constantia"/>
                <a:cs typeface="Constantia"/>
              </a:rPr>
              <a:t>prison’s</a:t>
            </a:r>
            <a:r>
              <a:rPr spc="-20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Storybook </a:t>
            </a:r>
            <a:r>
              <a:rPr spc="-30">
                <a:latin typeface="Constantia"/>
                <a:cs typeface="Constantia"/>
              </a:rPr>
              <a:t>Programs,</a:t>
            </a:r>
            <a:r>
              <a:rPr spc="-229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and</a:t>
            </a:r>
            <a:r>
              <a:rPr spc="-3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offering</a:t>
            </a:r>
            <a:r>
              <a:rPr spc="-23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literacy </a:t>
            </a:r>
            <a:r>
              <a:rPr spc="-30">
                <a:latin typeface="Constantia"/>
                <a:cs typeface="Constantia"/>
              </a:rPr>
              <a:t>seminars</a:t>
            </a:r>
            <a:r>
              <a:rPr spc="-7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for</a:t>
            </a:r>
            <a:r>
              <a:rPr spc="-195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prisoners</a:t>
            </a:r>
            <a:r>
              <a:rPr spc="-25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to</a:t>
            </a:r>
            <a:r>
              <a:rPr spc="-14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help </a:t>
            </a:r>
            <a:r>
              <a:rPr spc="-35">
                <a:latin typeface="Constantia"/>
                <a:cs typeface="Constantia"/>
              </a:rPr>
              <a:t>them</a:t>
            </a:r>
            <a:r>
              <a:rPr spc="-75">
                <a:latin typeface="Constantia"/>
                <a:cs typeface="Constantia"/>
              </a:rPr>
              <a:t> </a:t>
            </a:r>
            <a:r>
              <a:rPr spc="-30">
                <a:latin typeface="Constantia"/>
                <a:cs typeface="Constantia"/>
              </a:rPr>
              <a:t>read</a:t>
            </a:r>
            <a:r>
              <a:rPr spc="-12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with</a:t>
            </a:r>
            <a:r>
              <a:rPr spc="-24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children.</a:t>
            </a:r>
            <a:endParaRPr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5134" y="1460130"/>
            <a:ext cx="7752781" cy="781685"/>
          </a:xfrm>
          <a:prstGeom prst="rect">
            <a:avLst/>
          </a:prstGeom>
        </p:spPr>
        <p:txBody>
          <a:bodyPr vert="horz" wrap="square" lIns="0" tIns="6413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2000">
                <a:solidFill>
                  <a:srgbClr val="04607A"/>
                </a:solidFill>
                <a:latin typeface="Calibri"/>
                <a:cs typeface="Calibri"/>
              </a:rPr>
              <a:t>Add</a:t>
            </a:r>
            <a:r>
              <a:rPr sz="2000" spc="-6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2000">
                <a:solidFill>
                  <a:srgbClr val="04607A"/>
                </a:solidFill>
                <a:latin typeface="Calibri"/>
                <a:cs typeface="Calibri"/>
              </a:rPr>
              <a:t>Passion</a:t>
            </a:r>
            <a:r>
              <a:rPr sz="2000" spc="-6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2000">
                <a:solidFill>
                  <a:srgbClr val="04607A"/>
                </a:solidFill>
                <a:latin typeface="Calibri"/>
                <a:cs typeface="Calibri"/>
              </a:rPr>
              <a:t>and</a:t>
            </a:r>
            <a:r>
              <a:rPr sz="2000" spc="-6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2000" spc="-10">
                <a:solidFill>
                  <a:srgbClr val="04607A"/>
                </a:solidFill>
                <a:latin typeface="Calibri"/>
                <a:cs typeface="Calibri"/>
              </a:rPr>
              <a:t>Emotion!</a:t>
            </a:r>
            <a:endParaRPr sz="2000">
              <a:latin typeface="Calibri"/>
              <a:cs typeface="Calibri"/>
            </a:endParaRPr>
          </a:p>
          <a:p>
            <a:pPr marL="378460" indent="-274320" algn="ctr">
              <a:spcBef>
                <a:spcPts val="450"/>
              </a:spcBef>
              <a:buClr>
                <a:srgbClr val="0AD0D9"/>
              </a:buClr>
              <a:buSzPct val="91111"/>
              <a:buFont typeface="Segoe UI Symbol"/>
              <a:buChar char="⚫"/>
              <a:tabLst>
                <a:tab pos="378460" algn="l"/>
                <a:tab pos="4298950" algn="l"/>
                <a:tab pos="4573905" algn="l"/>
              </a:tabLst>
            </a:pPr>
            <a:r>
              <a:rPr sz="2250" spc="-30">
                <a:latin typeface="Constantia"/>
                <a:cs typeface="Constantia"/>
              </a:rPr>
              <a:t>Example</a:t>
            </a:r>
            <a:r>
              <a:rPr sz="2250" spc="-165">
                <a:latin typeface="Constantia"/>
                <a:cs typeface="Constantia"/>
              </a:rPr>
              <a:t> </a:t>
            </a:r>
            <a:r>
              <a:rPr lang="en-US" sz="2250" spc="-25">
                <a:latin typeface="Constantia"/>
                <a:cs typeface="Constantia"/>
              </a:rPr>
              <a:t>A                        </a:t>
            </a:r>
            <a:r>
              <a:rPr lang="en-US" sz="2250">
                <a:latin typeface="Constantia"/>
                <a:cs typeface="Constantia"/>
              </a:rPr>
              <a:t>	</a:t>
            </a:r>
            <a:r>
              <a:rPr lang="en-US" sz="2250">
                <a:solidFill>
                  <a:srgbClr val="000000"/>
                </a:solidFill>
                <a:latin typeface="Constantia"/>
                <a:cs typeface="Constantia"/>
              </a:rPr>
              <a:t>    </a:t>
            </a:r>
            <a:r>
              <a:rPr sz="2050" spc="-640">
                <a:solidFill>
                  <a:srgbClr val="0AD0D9"/>
                </a:solidFill>
                <a:latin typeface="Segoe UI Symbol"/>
                <a:cs typeface="Segoe UI Symbol"/>
              </a:rPr>
              <a:t>⚫</a:t>
            </a:r>
            <a:r>
              <a:rPr sz="2050">
                <a:solidFill>
                  <a:srgbClr val="0AD0D9"/>
                </a:solidFill>
                <a:latin typeface="Segoe UI Symbol"/>
                <a:cs typeface="Segoe UI Symbol"/>
              </a:rPr>
              <a:t>	</a:t>
            </a:r>
            <a:r>
              <a:rPr lang="en-US" sz="2250" spc="-30">
                <a:latin typeface="Constantia"/>
                <a:cs typeface="Constantia"/>
              </a:rPr>
              <a:t>Example</a:t>
            </a:r>
            <a:r>
              <a:rPr sz="2250" spc="-135">
                <a:latin typeface="Constantia"/>
                <a:cs typeface="Constantia"/>
              </a:rPr>
              <a:t> </a:t>
            </a:r>
            <a:r>
              <a:rPr lang="en-US" sz="2250" spc="-25">
                <a:latin typeface="Constantia"/>
                <a:cs typeface="Constantia"/>
              </a:rPr>
              <a:t>B</a:t>
            </a:r>
            <a:endParaRPr sz="2250">
              <a:latin typeface="Constantia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32020" y="2545969"/>
            <a:ext cx="3886200" cy="2038891"/>
          </a:xfrm>
          <a:prstGeom prst="rect">
            <a:avLst/>
          </a:prstGeom>
        </p:spPr>
        <p:txBody>
          <a:bodyPr vert="horz" wrap="square" lIns="0" tIns="86360" rIns="0" bIns="0" rtlCol="0" anchor="t">
            <a:spAutoFit/>
          </a:bodyPr>
          <a:lstStyle/>
          <a:p>
            <a:pPr marL="12700" marR="5080">
              <a:lnSpc>
                <a:spcPct val="78200"/>
              </a:lnSpc>
              <a:spcBef>
                <a:spcPts val="680"/>
              </a:spcBef>
              <a:tabLst>
                <a:tab pos="2993390" algn="l"/>
              </a:tabLst>
            </a:pPr>
            <a:r>
              <a:rPr spc="-50">
                <a:latin typeface="Constantia"/>
                <a:cs typeface="Constantia"/>
              </a:rPr>
              <a:t>Your</a:t>
            </a:r>
            <a:r>
              <a:rPr spc="-29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gift</a:t>
            </a:r>
            <a:r>
              <a:rPr spc="-14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helps</a:t>
            </a:r>
            <a:r>
              <a:rPr spc="-9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to</a:t>
            </a:r>
            <a:r>
              <a:rPr spc="-25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strengthen</a:t>
            </a:r>
            <a:r>
              <a:rPr spc="-175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the </a:t>
            </a:r>
            <a:r>
              <a:rPr spc="-35">
                <a:latin typeface="Constantia"/>
                <a:cs typeface="Constantia"/>
              </a:rPr>
              <a:t>estranged</a:t>
            </a:r>
            <a:r>
              <a:rPr spc="-5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family</a:t>
            </a:r>
            <a:r>
              <a:rPr spc="-18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bonds</a:t>
            </a:r>
            <a:r>
              <a:rPr spc="560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between</a:t>
            </a:r>
            <a:r>
              <a:rPr spc="-16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prisoners</a:t>
            </a:r>
            <a:r>
              <a:rPr spc="-254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and</a:t>
            </a:r>
            <a:r>
              <a:rPr spc="-45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the </a:t>
            </a:r>
            <a:r>
              <a:rPr spc="-20">
                <a:latin typeface="Constantia"/>
                <a:cs typeface="Constantia"/>
              </a:rPr>
              <a:t>children</a:t>
            </a:r>
            <a:r>
              <a:rPr spc="-24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they</a:t>
            </a:r>
            <a:r>
              <a:rPr spc="-7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rarely</a:t>
            </a:r>
            <a:r>
              <a:rPr spc="-25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see.</a:t>
            </a:r>
            <a:r>
              <a:rPr lang="en-US" spc="-20">
                <a:latin typeface="Constantia"/>
                <a:cs typeface="Constantia"/>
              </a:rPr>
              <a:t> Reading to your child is an important gift to your child. </a:t>
            </a:r>
            <a:r>
              <a:rPr lang="en-US" spc="-10">
                <a:latin typeface="Constantia"/>
                <a:cs typeface="Constantia"/>
              </a:rPr>
              <a:t> Help us </a:t>
            </a:r>
            <a:r>
              <a:rPr>
                <a:latin typeface="Constantia"/>
                <a:cs typeface="Constantia"/>
              </a:rPr>
              <a:t>foster</a:t>
            </a:r>
            <a:r>
              <a:rPr spc="32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much </a:t>
            </a:r>
            <a:r>
              <a:rPr spc="-25">
                <a:latin typeface="Constantia"/>
                <a:cs typeface="Constantia"/>
              </a:rPr>
              <a:t>needed</a:t>
            </a:r>
            <a:r>
              <a:rPr spc="-55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family</a:t>
            </a:r>
            <a:r>
              <a:rPr spc="-18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time,</a:t>
            </a:r>
            <a:r>
              <a:rPr spc="-70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care</a:t>
            </a:r>
            <a:r>
              <a:rPr spc="-265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and </a:t>
            </a:r>
            <a:r>
              <a:rPr spc="-30">
                <a:latin typeface="Constantia"/>
                <a:cs typeface="Constantia"/>
              </a:rPr>
              <a:t>attentions</a:t>
            </a:r>
            <a:r>
              <a:rPr spc="-270">
                <a:latin typeface="Constantia"/>
                <a:cs typeface="Constantia"/>
              </a:rPr>
              <a:t> </a:t>
            </a:r>
            <a:r>
              <a:rPr>
                <a:latin typeface="Constantia"/>
                <a:cs typeface="Constantia"/>
              </a:rPr>
              <a:t>–</a:t>
            </a:r>
            <a:r>
              <a:rPr spc="25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not</a:t>
            </a:r>
            <a:r>
              <a:rPr spc="-13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only</a:t>
            </a:r>
            <a:r>
              <a:rPr spc="-10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for</a:t>
            </a:r>
            <a:r>
              <a:rPr spc="-21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the </a:t>
            </a:r>
            <a:r>
              <a:rPr spc="-30">
                <a:latin typeface="Constantia"/>
                <a:cs typeface="Constantia"/>
              </a:rPr>
              <a:t>inmates,</a:t>
            </a:r>
            <a:r>
              <a:rPr spc="-7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but</a:t>
            </a:r>
            <a:r>
              <a:rPr spc="-215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for</a:t>
            </a:r>
            <a:r>
              <a:rPr spc="-114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the</a:t>
            </a:r>
            <a:r>
              <a:rPr spc="-180">
                <a:latin typeface="Constantia"/>
                <a:cs typeface="Constantia"/>
              </a:rPr>
              <a:t> </a:t>
            </a:r>
            <a:r>
              <a:rPr spc="-10">
                <a:latin typeface="Constantia"/>
                <a:cs typeface="Constantia"/>
              </a:rPr>
              <a:t>children who</a:t>
            </a:r>
            <a:r>
              <a:rPr spc="-165">
                <a:latin typeface="Constantia"/>
                <a:cs typeface="Constantia"/>
              </a:rPr>
              <a:t> </a:t>
            </a:r>
            <a:r>
              <a:rPr spc="-35">
                <a:latin typeface="Constantia"/>
                <a:cs typeface="Constantia"/>
              </a:rPr>
              <a:t>need</a:t>
            </a:r>
            <a:r>
              <a:rPr spc="-60">
                <a:latin typeface="Constantia"/>
                <a:cs typeface="Constantia"/>
              </a:rPr>
              <a:t> </a:t>
            </a:r>
            <a:r>
              <a:rPr spc="-25">
                <a:latin typeface="Constantia"/>
                <a:cs typeface="Constantia"/>
              </a:rPr>
              <a:t>their</a:t>
            </a:r>
            <a:r>
              <a:rPr spc="-125">
                <a:latin typeface="Constantia"/>
                <a:cs typeface="Constantia"/>
              </a:rPr>
              <a:t> </a:t>
            </a:r>
            <a:r>
              <a:rPr spc="-30">
                <a:latin typeface="Constantia"/>
                <a:cs typeface="Constantia"/>
              </a:rPr>
              <a:t>love</a:t>
            </a:r>
            <a:r>
              <a:rPr spc="-185">
                <a:latin typeface="Constantia"/>
                <a:cs typeface="Constantia"/>
              </a:rPr>
              <a:t> </a:t>
            </a:r>
            <a:r>
              <a:rPr spc="-30">
                <a:latin typeface="Constantia"/>
                <a:cs typeface="Constantia"/>
              </a:rPr>
              <a:t>so</a:t>
            </a:r>
            <a:r>
              <a:rPr spc="-165">
                <a:latin typeface="Constantia"/>
                <a:cs typeface="Constantia"/>
              </a:rPr>
              <a:t> </a:t>
            </a:r>
            <a:r>
              <a:rPr spc="-20">
                <a:latin typeface="Constantia"/>
                <a:cs typeface="Constantia"/>
              </a:rPr>
              <a:t>very </a:t>
            </a:r>
            <a:r>
              <a:rPr spc="-10">
                <a:latin typeface="Constantia"/>
                <a:cs typeface="Constantia"/>
              </a:rPr>
              <a:t>much.</a:t>
            </a:r>
            <a:endParaRPr>
              <a:latin typeface="Constantia"/>
              <a:cs typeface="Constantia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22A8C-B87D-3AA9-232B-EA479C7FA27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revised 7/15/2024</a:t>
            </a:r>
          </a:p>
        </p:txBody>
      </p:sp>
      <p:pic>
        <p:nvPicPr>
          <p:cNvPr id="7" name="Picture 6" descr="A blue and white text on a black background&#10;&#10;Description automatically generated">
            <a:extLst>
              <a:ext uri="{FF2B5EF4-FFF2-40B4-BE49-F238E27FC236}">
                <a16:creationId xmlns:a16="http://schemas.microsoft.com/office/drawing/2014/main" id="{90D6CAA0-ECA1-8EE6-166B-0F795F470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69" y="5125898"/>
            <a:ext cx="3296653" cy="12503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800" y="1584960"/>
            <a:ext cx="7355840" cy="160528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3880" y="2720975"/>
            <a:ext cx="4210050" cy="367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50" spc="-50">
                <a:solidFill>
                  <a:srgbClr val="FFFFFF"/>
                </a:solidFill>
                <a:latin typeface="Constantia"/>
                <a:cs typeface="Constantia"/>
              </a:rPr>
              <a:t>Keep</a:t>
            </a:r>
            <a:r>
              <a:rPr sz="2250" spc="-55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>
                <a:solidFill>
                  <a:srgbClr val="FFFFFF"/>
                </a:solidFill>
                <a:latin typeface="Constantia"/>
                <a:cs typeface="Constantia"/>
              </a:rPr>
              <a:t>it</a:t>
            </a:r>
            <a:r>
              <a:rPr sz="2250" spc="-65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25">
                <a:solidFill>
                  <a:srgbClr val="FFFFFF"/>
                </a:solidFill>
                <a:latin typeface="Constantia"/>
                <a:cs typeface="Constantia"/>
              </a:rPr>
              <a:t>simple</a:t>
            </a:r>
            <a:r>
              <a:rPr sz="2250" spc="-28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2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250" spc="-8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10">
                <a:solidFill>
                  <a:srgbClr val="FFFFFF"/>
                </a:solidFill>
                <a:latin typeface="Constantia"/>
                <a:cs typeface="Constantia"/>
              </a:rPr>
              <a:t>mobile</a:t>
            </a:r>
            <a:r>
              <a:rPr sz="2250" spc="-195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50" spc="-10">
                <a:solidFill>
                  <a:srgbClr val="FFFFFF"/>
                </a:solidFill>
                <a:latin typeface="Constantia"/>
                <a:cs typeface="Constantia"/>
              </a:rPr>
              <a:t>friendly.</a:t>
            </a:r>
            <a:endParaRPr sz="2250">
              <a:latin typeface="Constantia"/>
              <a:cs typeface="Constanti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F568A7-8377-755F-58B1-AA3131397DA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revised 7/15/2024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t>Some</a:t>
            </a:r>
            <a:r>
              <a:rPr spc="-215"/>
              <a:t> </a:t>
            </a:r>
            <a:r>
              <a:t>Email</a:t>
            </a:r>
            <a:r>
              <a:rPr spc="-220"/>
              <a:t> </a:t>
            </a:r>
            <a:r>
              <a:rPr spc="-20"/>
              <a:t>Tips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71338" y="1940813"/>
            <a:ext cx="8141166" cy="2442976"/>
          </a:xfrm>
          <a:prstGeom prst="rect">
            <a:avLst/>
          </a:prstGeom>
        </p:spPr>
        <p:txBody>
          <a:bodyPr vert="horz" wrap="square" lIns="0" tIns="31750" rIns="0" bIns="0" rtlCol="0" anchor="t">
            <a:spAutoFit/>
          </a:bodyPr>
          <a:lstStyle/>
          <a:p>
            <a:pPr marL="291465" marR="752475" indent="-275590">
              <a:lnSpc>
                <a:spcPts val="3120"/>
              </a:lnSpc>
              <a:spcBef>
                <a:spcPts val="250"/>
              </a:spcBef>
              <a:buClr>
                <a:srgbClr val="0AD0D9"/>
              </a:buClr>
              <a:buSzPct val="92452"/>
              <a:buFont typeface="Segoe UI Symbol"/>
              <a:buChar char="⚫"/>
              <a:tabLst>
                <a:tab pos="292100" algn="l"/>
              </a:tabLst>
            </a:pPr>
            <a:r>
              <a:rPr sz="2000" spc="-10"/>
              <a:t>Be</a:t>
            </a:r>
            <a:r>
              <a:rPr sz="2000" spc="-150"/>
              <a:t> </a:t>
            </a:r>
            <a:r>
              <a:rPr sz="2000" spc="-10"/>
              <a:t>sure</a:t>
            </a:r>
            <a:r>
              <a:rPr sz="2000" spc="-235"/>
              <a:t> </a:t>
            </a:r>
            <a:r>
              <a:rPr sz="2000"/>
              <a:t>it</a:t>
            </a:r>
            <a:r>
              <a:rPr sz="2000" spc="-45"/>
              <a:t> </a:t>
            </a:r>
            <a:r>
              <a:rPr sz="2000" spc="-30"/>
              <a:t>is</a:t>
            </a:r>
            <a:r>
              <a:rPr sz="2000" spc="-110"/>
              <a:t> </a:t>
            </a:r>
            <a:r>
              <a:rPr sz="2000" spc="-30"/>
              <a:t>visually</a:t>
            </a:r>
            <a:r>
              <a:rPr sz="2000" spc="-240"/>
              <a:t> </a:t>
            </a:r>
            <a:r>
              <a:rPr sz="2000" spc="-30"/>
              <a:t>appealing;</a:t>
            </a:r>
            <a:r>
              <a:rPr sz="2000" spc="-114"/>
              <a:t> </a:t>
            </a:r>
            <a:r>
              <a:rPr sz="2000" spc="-25"/>
              <a:t>use</a:t>
            </a:r>
            <a:r>
              <a:rPr sz="2000" spc="-145"/>
              <a:t> </a:t>
            </a:r>
            <a:r>
              <a:rPr sz="2000" spc="-25"/>
              <a:t>creative</a:t>
            </a:r>
            <a:r>
              <a:rPr sz="2000" spc="-405"/>
              <a:t> </a:t>
            </a:r>
            <a:r>
              <a:rPr sz="2000" spc="-10"/>
              <a:t>catchy </a:t>
            </a:r>
            <a:r>
              <a:rPr sz="2000" spc="-25"/>
              <a:t>subject</a:t>
            </a:r>
            <a:r>
              <a:rPr sz="2000" spc="-100"/>
              <a:t> </a:t>
            </a:r>
            <a:r>
              <a:rPr sz="2000" spc="-20"/>
              <a:t>lines</a:t>
            </a:r>
            <a:endParaRPr lang="en-US" sz="2000" spc="-20"/>
          </a:p>
          <a:p>
            <a:pPr marL="292100" indent="-274955">
              <a:spcBef>
                <a:spcPts val="495"/>
              </a:spcBef>
              <a:buClr>
                <a:srgbClr val="0AD0D9"/>
              </a:buClr>
              <a:buSzPct val="92452"/>
              <a:buFont typeface="Segoe UI Symbol"/>
              <a:buChar char="⚫"/>
              <a:tabLst>
                <a:tab pos="292735" algn="l"/>
              </a:tabLst>
            </a:pPr>
            <a:r>
              <a:rPr sz="2000" spc="-30"/>
              <a:t>Make</a:t>
            </a:r>
            <a:r>
              <a:rPr sz="2000" spc="-240"/>
              <a:t> </a:t>
            </a:r>
            <a:r>
              <a:rPr sz="2000"/>
              <a:t>it</a:t>
            </a:r>
            <a:r>
              <a:rPr sz="2000" spc="-60"/>
              <a:t> </a:t>
            </a:r>
            <a:r>
              <a:rPr sz="2000" spc="-25"/>
              <a:t>personal</a:t>
            </a:r>
            <a:r>
              <a:rPr sz="2000" spc="-160"/>
              <a:t> </a:t>
            </a:r>
            <a:r>
              <a:rPr sz="2000"/>
              <a:t>–</a:t>
            </a:r>
            <a:r>
              <a:rPr sz="2000" spc="45"/>
              <a:t> </a:t>
            </a:r>
            <a:r>
              <a:rPr sz="2000" spc="-10"/>
              <a:t>No</a:t>
            </a:r>
            <a:r>
              <a:rPr sz="2000" spc="-160"/>
              <a:t> </a:t>
            </a:r>
            <a:r>
              <a:rPr sz="2000" spc="-10"/>
              <a:t>Dear</a:t>
            </a:r>
            <a:r>
              <a:rPr sz="2000" spc="-220"/>
              <a:t> </a:t>
            </a:r>
            <a:r>
              <a:rPr sz="2000" spc="-20"/>
              <a:t>Supporter/</a:t>
            </a:r>
            <a:r>
              <a:rPr sz="2000" spc="-275"/>
              <a:t> </a:t>
            </a:r>
            <a:r>
              <a:rPr sz="2000" spc="-10"/>
              <a:t>Friend</a:t>
            </a:r>
            <a:r>
              <a:rPr lang="en-US" sz="2000" spc="-10"/>
              <a:t> - USE THEIR NAME (this is why you need a good database!)</a:t>
            </a:r>
          </a:p>
          <a:p>
            <a:pPr marL="291465" marR="5080" indent="-274955">
              <a:lnSpc>
                <a:spcPts val="3130"/>
              </a:lnSpc>
              <a:spcBef>
                <a:spcPts val="730"/>
              </a:spcBef>
              <a:buClr>
                <a:srgbClr val="0AD0D9"/>
              </a:buClr>
              <a:buSzPct val="92452"/>
              <a:buFont typeface="Segoe UI Symbol"/>
              <a:buChar char="⚫"/>
              <a:tabLst>
                <a:tab pos="292100" algn="l"/>
              </a:tabLst>
            </a:pPr>
            <a:r>
              <a:rPr sz="2000" spc="-25"/>
              <a:t>Demonstrate</a:t>
            </a:r>
            <a:r>
              <a:rPr sz="2000" spc="-140"/>
              <a:t> </a:t>
            </a:r>
            <a:r>
              <a:rPr sz="2000" spc="-30"/>
              <a:t>impact</a:t>
            </a:r>
            <a:r>
              <a:rPr sz="2000" spc="-210"/>
              <a:t> </a:t>
            </a:r>
            <a:r>
              <a:rPr sz="2000" spc="-25"/>
              <a:t>with</a:t>
            </a:r>
            <a:r>
              <a:rPr sz="2000" spc="-335"/>
              <a:t> </a:t>
            </a:r>
            <a:r>
              <a:rPr sz="2000" spc="-20"/>
              <a:t>links</a:t>
            </a:r>
            <a:r>
              <a:rPr sz="2000" spc="-100"/>
              <a:t> </a:t>
            </a:r>
            <a:r>
              <a:rPr sz="2000" spc="-10"/>
              <a:t>to</a:t>
            </a:r>
            <a:r>
              <a:rPr sz="2000" spc="-140"/>
              <a:t> </a:t>
            </a:r>
            <a:r>
              <a:rPr sz="2000" spc="-35"/>
              <a:t>info</a:t>
            </a:r>
            <a:r>
              <a:rPr sz="2000" spc="-135"/>
              <a:t> </a:t>
            </a:r>
            <a:r>
              <a:rPr sz="2000" spc="-10"/>
              <a:t>on</a:t>
            </a:r>
            <a:r>
              <a:rPr sz="2000" spc="-175"/>
              <a:t> </a:t>
            </a:r>
            <a:r>
              <a:rPr sz="2000" spc="-30"/>
              <a:t>your</a:t>
            </a:r>
            <a:r>
              <a:rPr sz="2000" spc="-210"/>
              <a:t> </a:t>
            </a:r>
            <a:r>
              <a:rPr sz="2000" spc="-10"/>
              <a:t>website, </a:t>
            </a:r>
            <a:r>
              <a:rPr sz="2000" spc="-20"/>
              <a:t>annual</a:t>
            </a:r>
            <a:r>
              <a:rPr sz="2000" spc="-150"/>
              <a:t> </a:t>
            </a:r>
            <a:r>
              <a:rPr sz="2000" spc="-10"/>
              <a:t>report,</a:t>
            </a:r>
            <a:r>
              <a:rPr sz="2000" spc="-254"/>
              <a:t> </a:t>
            </a:r>
            <a:r>
              <a:rPr sz="2000" spc="-20"/>
              <a:t>etc.</a:t>
            </a:r>
          </a:p>
          <a:p>
            <a:pPr marL="291465" marR="166370" indent="-274955">
              <a:lnSpc>
                <a:spcPts val="3130"/>
              </a:lnSpc>
              <a:spcBef>
                <a:spcPts val="630"/>
              </a:spcBef>
              <a:buClr>
                <a:srgbClr val="0AD0D9"/>
              </a:buClr>
              <a:buSzPct val="92452"/>
              <a:buFont typeface="Segoe UI Symbol"/>
              <a:buChar char="⚫"/>
              <a:tabLst>
                <a:tab pos="292100" algn="l"/>
              </a:tabLst>
            </a:pPr>
            <a:r>
              <a:rPr sz="2000" spc="-30"/>
              <a:t>Make</a:t>
            </a:r>
            <a:r>
              <a:rPr sz="2000" spc="-250"/>
              <a:t> </a:t>
            </a:r>
            <a:r>
              <a:rPr sz="2000"/>
              <a:t>it</a:t>
            </a:r>
            <a:r>
              <a:rPr sz="2000" spc="-65"/>
              <a:t> </a:t>
            </a:r>
            <a:r>
              <a:rPr sz="2000" spc="-25"/>
              <a:t>easy</a:t>
            </a:r>
            <a:r>
              <a:rPr sz="2000" spc="-170"/>
              <a:t> </a:t>
            </a:r>
            <a:r>
              <a:rPr sz="2000" spc="-10"/>
              <a:t>to</a:t>
            </a:r>
            <a:r>
              <a:rPr sz="2000" spc="-245"/>
              <a:t> </a:t>
            </a:r>
            <a:r>
              <a:rPr sz="2000" spc="-30"/>
              <a:t>navigate</a:t>
            </a:r>
            <a:r>
              <a:rPr sz="2000" spc="-245"/>
              <a:t> </a:t>
            </a:r>
            <a:r>
              <a:rPr sz="2000" spc="-10"/>
              <a:t>the</a:t>
            </a:r>
            <a:r>
              <a:rPr sz="2000" spc="-245"/>
              <a:t> </a:t>
            </a:r>
            <a:r>
              <a:rPr sz="2000" spc="-25"/>
              <a:t>gift</a:t>
            </a:r>
            <a:r>
              <a:rPr sz="2000" spc="-150"/>
              <a:t> </a:t>
            </a:r>
            <a:r>
              <a:rPr sz="2000" spc="-20"/>
              <a:t>online.</a:t>
            </a:r>
            <a:r>
              <a:rPr sz="2000" spc="-135"/>
              <a:t> </a:t>
            </a:r>
            <a:r>
              <a:rPr sz="2000"/>
              <a:t>Less</a:t>
            </a:r>
            <a:r>
              <a:rPr sz="2000" spc="-45"/>
              <a:t> </a:t>
            </a:r>
            <a:r>
              <a:rPr sz="2000" spc="-30"/>
              <a:t>clicks</a:t>
            </a:r>
            <a:r>
              <a:rPr sz="2000" spc="-210"/>
              <a:t> </a:t>
            </a:r>
            <a:r>
              <a:rPr sz="2000" spc="-25"/>
              <a:t>the </a:t>
            </a:r>
            <a:r>
              <a:rPr sz="2000" spc="-10"/>
              <a:t>better.</a:t>
            </a:r>
          </a:p>
          <a:p>
            <a:pPr marL="292100" indent="-274955">
              <a:lnSpc>
                <a:spcPct val="100000"/>
              </a:lnSpc>
              <a:spcBef>
                <a:spcPts val="484"/>
              </a:spcBef>
              <a:buClr>
                <a:srgbClr val="0AD0D9"/>
              </a:buClr>
              <a:buSzPct val="92452"/>
              <a:buFont typeface="Segoe UI Symbol"/>
              <a:buChar char="⚫"/>
              <a:tabLst>
                <a:tab pos="292735" algn="l"/>
              </a:tabLst>
            </a:pPr>
            <a:r>
              <a:rPr sz="2000" spc="-30"/>
              <a:t>Make</a:t>
            </a:r>
            <a:r>
              <a:rPr sz="2000" spc="-240"/>
              <a:t> </a:t>
            </a:r>
            <a:r>
              <a:rPr sz="2000"/>
              <a:t>it</a:t>
            </a:r>
            <a:r>
              <a:rPr sz="2000" spc="-60"/>
              <a:t> </a:t>
            </a:r>
            <a:r>
              <a:rPr sz="2000" spc="-25"/>
              <a:t>easy</a:t>
            </a:r>
            <a:r>
              <a:rPr sz="2000" spc="-160"/>
              <a:t> </a:t>
            </a:r>
            <a:r>
              <a:rPr sz="2000" spc="-10"/>
              <a:t>to</a:t>
            </a:r>
            <a:r>
              <a:rPr sz="2000" spc="-240"/>
              <a:t> </a:t>
            </a:r>
            <a:r>
              <a:rPr sz="2000" spc="-20"/>
              <a:t>share</a:t>
            </a:r>
            <a:r>
              <a:rPr sz="2000" spc="-200"/>
              <a:t> </a:t>
            </a:r>
            <a:r>
              <a:rPr sz="2000"/>
              <a:t>–</a:t>
            </a:r>
            <a:r>
              <a:rPr sz="2000" spc="45"/>
              <a:t> </a:t>
            </a:r>
            <a:r>
              <a:rPr sz="2000" spc="-20"/>
              <a:t>forward,</a:t>
            </a:r>
            <a:r>
              <a:rPr sz="2000" spc="-295"/>
              <a:t> </a:t>
            </a:r>
            <a:r>
              <a:rPr sz="2000" spc="-35"/>
              <a:t>FB,</a:t>
            </a:r>
            <a:r>
              <a:rPr sz="2000" spc="-125"/>
              <a:t> </a:t>
            </a:r>
            <a:r>
              <a:rPr sz="2000" spc="-20"/>
              <a:t>etc.</a:t>
            </a:r>
            <a:endParaRPr lang="en-US" sz="2000" spc="-254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8DFEA9-1B04-60A4-50E4-2AD0BA2D22C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revised 7/15/2024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491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748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Constantia</vt:lpstr>
      <vt:lpstr>Segoe UI Symbol</vt:lpstr>
      <vt:lpstr>Office Theme</vt:lpstr>
      <vt:lpstr>The Annual Appeal Tips and Strategies</vt:lpstr>
      <vt:lpstr>The Annual Appeal</vt:lpstr>
      <vt:lpstr>Getting Started</vt:lpstr>
      <vt:lpstr>Write it like you are taking to a friend.</vt:lpstr>
      <vt:lpstr>Top Ten Tips</vt:lpstr>
      <vt:lpstr>Top Ten Tips</vt:lpstr>
      <vt:lpstr>Are your Words Boring ?</vt:lpstr>
      <vt:lpstr>Keep it simple and mobile friendly.</vt:lpstr>
      <vt:lpstr>Some Email Tips</vt:lpstr>
      <vt:lpstr>Resources you can use: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Annual Appeal Letter</dc:title>
  <dc:creator>WLS</dc:creator>
  <cp:lastModifiedBy>Pat Brigham</cp:lastModifiedBy>
  <cp:revision>1</cp:revision>
  <dcterms:created xsi:type="dcterms:W3CDTF">2024-07-15T19:42:00Z</dcterms:created>
  <dcterms:modified xsi:type="dcterms:W3CDTF">2024-07-15T20:40:18Z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2018-08-16T00:00:00Z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2024-07-15T00:00:00Z</vt:filetime>
  </property>
  <property fmtid="{D5CDD505-2E9C-101B-9397-08002B2CF9AE}" pid="5" name="Producer">
    <vt:lpwstr>Microsoft® PowerPoint® 2010</vt:lpwstr>
  </property>
</Properties>
</file>